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4.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103"/>
  </p:notesMasterIdLst>
  <p:handoutMasterIdLst>
    <p:handoutMasterId r:id="rId104"/>
  </p:handoutMasterIdLst>
  <p:sldIdLst>
    <p:sldId id="3953" r:id="rId19"/>
    <p:sldId id="3903" r:id="rId20"/>
    <p:sldId id="2076137215" r:id="rId21"/>
    <p:sldId id="2076137216" r:id="rId22"/>
    <p:sldId id="2076137217" r:id="rId23"/>
    <p:sldId id="2076137218" r:id="rId24"/>
    <p:sldId id="2076137219" r:id="rId25"/>
    <p:sldId id="2076137220" r:id="rId26"/>
    <p:sldId id="2076137221" r:id="rId27"/>
    <p:sldId id="2076137222" r:id="rId28"/>
    <p:sldId id="2076137223" r:id="rId29"/>
    <p:sldId id="2076137214" r:id="rId30"/>
    <p:sldId id="2076137205" r:id="rId31"/>
    <p:sldId id="2076137211" r:id="rId32"/>
    <p:sldId id="2076137224" r:id="rId33"/>
    <p:sldId id="2076137212" r:id="rId34"/>
    <p:sldId id="2076137228" r:id="rId35"/>
    <p:sldId id="2076137233" r:id="rId36"/>
    <p:sldId id="2076137234" r:id="rId37"/>
    <p:sldId id="2076137195" r:id="rId38"/>
    <p:sldId id="2076137201" r:id="rId39"/>
    <p:sldId id="2076137209" r:id="rId40"/>
    <p:sldId id="2076137200" r:id="rId41"/>
    <p:sldId id="2076137227" r:id="rId42"/>
    <p:sldId id="1684" r:id="rId43"/>
    <p:sldId id="10093" r:id="rId44"/>
    <p:sldId id="2076137198" r:id="rId45"/>
    <p:sldId id="10100" r:id="rId46"/>
    <p:sldId id="2076137199" r:id="rId47"/>
    <p:sldId id="2076137196" r:id="rId48"/>
    <p:sldId id="2076137202" r:id="rId49"/>
    <p:sldId id="2076137197" r:id="rId50"/>
    <p:sldId id="2076137229" r:id="rId51"/>
    <p:sldId id="2076137230" r:id="rId52"/>
    <p:sldId id="2076137231" r:id="rId53"/>
    <p:sldId id="10098" r:id="rId54"/>
    <p:sldId id="2076136076" r:id="rId55"/>
    <p:sldId id="13781" r:id="rId56"/>
    <p:sldId id="13798" r:id="rId57"/>
    <p:sldId id="13793" r:id="rId58"/>
    <p:sldId id="13801" r:id="rId59"/>
    <p:sldId id="13802" r:id="rId60"/>
    <p:sldId id="13799" r:id="rId61"/>
    <p:sldId id="13783" r:id="rId62"/>
    <p:sldId id="2076137235" r:id="rId63"/>
    <p:sldId id="13797" r:id="rId64"/>
    <p:sldId id="2076136063" r:id="rId65"/>
    <p:sldId id="2076136068" r:id="rId66"/>
    <p:sldId id="2076136062" r:id="rId67"/>
    <p:sldId id="8680" r:id="rId68"/>
    <p:sldId id="3896" r:id="rId69"/>
    <p:sldId id="3906" r:id="rId70"/>
    <p:sldId id="8677" r:id="rId71"/>
    <p:sldId id="8545" r:id="rId72"/>
    <p:sldId id="8521" r:id="rId73"/>
    <p:sldId id="8522" r:id="rId74"/>
    <p:sldId id="8533" r:id="rId75"/>
    <p:sldId id="8523" r:id="rId76"/>
    <p:sldId id="8601" r:id="rId77"/>
    <p:sldId id="8678" r:id="rId78"/>
    <p:sldId id="8636" r:id="rId79"/>
    <p:sldId id="8637" r:id="rId80"/>
    <p:sldId id="8624" r:id="rId81"/>
    <p:sldId id="1887" r:id="rId82"/>
    <p:sldId id="2076136052" r:id="rId83"/>
    <p:sldId id="8566" r:id="rId84"/>
    <p:sldId id="4194" r:id="rId85"/>
    <p:sldId id="10001" r:id="rId86"/>
    <p:sldId id="4195" r:id="rId87"/>
    <p:sldId id="2076136053" r:id="rId88"/>
    <p:sldId id="10082" r:id="rId89"/>
    <p:sldId id="2076136060" r:id="rId90"/>
    <p:sldId id="1895" r:id="rId91"/>
    <p:sldId id="3913" r:id="rId92"/>
    <p:sldId id="3916" r:id="rId93"/>
    <p:sldId id="8625" r:id="rId94"/>
    <p:sldId id="8571" r:id="rId95"/>
    <p:sldId id="8575" r:id="rId96"/>
    <p:sldId id="8605" r:id="rId97"/>
    <p:sldId id="8563" r:id="rId98"/>
    <p:sldId id="8610" r:id="rId99"/>
    <p:sldId id="1614" r:id="rId100"/>
    <p:sldId id="271" r:id="rId101"/>
    <p:sldId id="2076136069" r:id="rId10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F1ABFC-F297-4218-8140-6EE46D2F3EC5}" v="32" dt="2020-06-01T19:48:33.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9" autoAdjust="0"/>
    <p:restoredTop sz="95563" autoAdjust="0"/>
  </p:normalViewPr>
  <p:slideViewPr>
    <p:cSldViewPr snapToGrid="0">
      <p:cViewPr varScale="1">
        <p:scale>
          <a:sx n="118" d="100"/>
          <a:sy n="118" d="100"/>
        </p:scale>
        <p:origin x="84"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4104"/>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6" Type="http://schemas.openxmlformats.org/officeDocument/2006/relationships/slideMaster" Target="slideMasters/slideMaster13.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tableStyles" Target="tableStyles.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microsoft.com/office/2015/10/relationships/revisionInfo" Target="revisionInfo.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3:48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3:36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46</a:t>
            </a:fld>
            <a:endParaRPr lang="en-US"/>
          </a:p>
        </p:txBody>
      </p:sp>
    </p:spTree>
    <p:extLst>
      <p:ext uri="{BB962C8B-B14F-4D97-AF65-F5344CB8AC3E}">
        <p14:creationId xmlns:p14="http://schemas.microsoft.com/office/powerpoint/2010/main" val="12950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53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17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67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3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82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9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9885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72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Citrix Workspace administrator, you will be able extend the capabilities of Windows Virtual Desktop with Citrix enterprise management tools such as:</a:t>
            </a: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an integrated suite of technologies, only Citrix Workspace delivers enterprise-class management and administration benefits for Windows Virtual Desktop.  Benefits include:</a:t>
            </a:r>
          </a:p>
          <a:p>
            <a:r>
              <a:rPr lang="en-US" sz="1200" b="1" i="0" kern="1200">
                <a:solidFill>
                  <a:schemeClr val="tx1"/>
                </a:solidFill>
                <a:effectLst/>
                <a:latin typeface="+mn-lt"/>
                <a:ea typeface="+mn-ea"/>
                <a:cs typeface="+mn-cs"/>
              </a:rPr>
              <a:t>Less time spent on updates and app maintenance. </a:t>
            </a:r>
            <a:r>
              <a:rPr lang="en-US" sz="1200" b="0" i="0" kern="1200">
                <a:solidFill>
                  <a:schemeClr val="tx1"/>
                </a:solidFill>
                <a:effectLst/>
                <a:latin typeface="+mn-lt"/>
                <a:ea typeface="+mn-ea"/>
                <a:cs typeface="+mn-cs"/>
              </a:rPr>
              <a:t>Simplified image management with portable app layers separates the desktop into flexible containers, or layers, so admins can package and deploy operating system updates, applications, and user data as individual components.</a:t>
            </a:r>
          </a:p>
          <a:p>
            <a:r>
              <a:rPr lang="en-US" sz="1200" b="1" i="0" kern="1200">
                <a:solidFill>
                  <a:schemeClr val="tx1"/>
                </a:solidFill>
                <a:effectLst/>
                <a:latin typeface="+mn-lt"/>
                <a:ea typeface="+mn-ea"/>
                <a:cs typeface="+mn-cs"/>
              </a:rPr>
              <a:t>Optimized performance. </a:t>
            </a:r>
            <a:r>
              <a:rPr lang="en-US" sz="1200" b="0" i="0" kern="1200">
                <a:solidFill>
                  <a:schemeClr val="tx1"/>
                </a:solidFill>
                <a:effectLst/>
                <a:latin typeface="+mn-lt"/>
                <a:ea typeface="+mn-ea"/>
                <a:cs typeface="+mn-cs"/>
              </a:rPr>
              <a:t>With Workspace Environment Management, admins can actively monitor Windows Virtual Desktop resource utilization and dynamically adjust the environment based on user profiles, system policies, and resource consumption.</a:t>
            </a:r>
          </a:p>
          <a:p>
            <a:r>
              <a:rPr lang="en-US" sz="1200" b="1" i="0" kern="1200">
                <a:solidFill>
                  <a:schemeClr val="tx1"/>
                </a:solidFill>
                <a:effectLst/>
                <a:latin typeface="+mn-lt"/>
                <a:ea typeface="+mn-ea"/>
                <a:cs typeface="+mn-cs"/>
              </a:rPr>
              <a:t>Improved Login Speeds and Profile Management. </a:t>
            </a:r>
            <a:r>
              <a:rPr lang="en-US" sz="1200" b="0" i="0" kern="1200">
                <a:solidFill>
                  <a:schemeClr val="tx1"/>
                </a:solidFill>
                <a:effectLst/>
                <a:latin typeface="+mn-lt"/>
                <a:ea typeface="+mn-ea"/>
                <a:cs typeface="+mn-cs"/>
              </a:rPr>
              <a:t>Maximize user experience through efficient handling and automatic consolidation of profile data.</a:t>
            </a:r>
          </a:p>
          <a:p>
            <a:r>
              <a:rPr lang="en-US" sz="1200" b="1" i="0" kern="1200">
                <a:solidFill>
                  <a:schemeClr val="tx1"/>
                </a:solidFill>
                <a:effectLst/>
                <a:latin typeface="+mn-lt"/>
                <a:ea typeface="+mn-ea"/>
                <a:cs typeface="+mn-cs"/>
              </a:rPr>
              <a:t>Accelerated branch and remote connectivity. </a:t>
            </a:r>
            <a:r>
              <a:rPr lang="en-US" sz="1200" b="0" i="0" kern="1200">
                <a:solidFill>
                  <a:schemeClr val="tx1"/>
                </a:solidFill>
                <a:effectLst/>
                <a:latin typeface="+mn-lt"/>
                <a:ea typeface="+mn-ea"/>
                <a:cs typeface="+mn-cs"/>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i="0" kern="1200">
                <a:solidFill>
                  <a:schemeClr val="tx1"/>
                </a:solidFill>
                <a:effectLst/>
                <a:latin typeface="+mn-lt"/>
                <a:ea typeface="+mn-ea"/>
                <a:cs typeface="+mn-cs"/>
              </a:rPr>
              <a:t>Scanning for performance or threats in real-time. </a:t>
            </a:r>
            <a:r>
              <a:rPr lang="en-US" sz="1200" b="0" i="0" kern="1200">
                <a:solidFill>
                  <a:schemeClr val="tx1"/>
                </a:solidFill>
                <a:effectLst/>
                <a:latin typeface="+mn-lt"/>
                <a:ea typeface="+mn-ea"/>
                <a:cs typeface="+mn-cs"/>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b="0" i="0" kern="1200">
                <a:solidFill>
                  <a:schemeClr val="tx1"/>
                </a:solidFill>
                <a:effectLst/>
                <a:latin typeface="+mn-lt"/>
                <a:ea typeface="+mn-ea"/>
                <a:cs typeface="+mn-cs"/>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itrix New Sans Light" panose="020F0403040200060004" pitchFamily="34" charset="0"/>
              </a:rPr>
              <a:t>Hybrid Cloud</a:t>
            </a:r>
          </a:p>
          <a:p>
            <a:pPr lvl="1"/>
            <a:r>
              <a:rPr lang="en-US" b="1" dirty="0">
                <a:latin typeface="Citrix New Sans Light" panose="020F0403040200060004" pitchFamily="34" charset="0"/>
              </a:rPr>
              <a:t>Time to Value</a:t>
            </a:r>
          </a:p>
          <a:p>
            <a:pPr lvl="1"/>
            <a:r>
              <a:rPr lang="en-US" sz="1200" dirty="0">
                <a:latin typeface="Citrix New Sans Light" panose="020F0403040200060004" pitchFamily="34" charset="0"/>
              </a:rPr>
              <a:t>Citrix aids with the rapid deployment of new workloads in Azure side-by-side existing, production apps and desktops</a:t>
            </a:r>
            <a:endParaRPr lang="en-US" b="1" dirty="0">
              <a:latin typeface="Citrix New Sans Light" panose="020F0403040200060004" pitchFamily="34" charset="0"/>
            </a:endParaRPr>
          </a:p>
          <a:p>
            <a:pPr lvl="1"/>
            <a:r>
              <a:rPr lang="en-US" b="1" dirty="0">
                <a:latin typeface="Citrix New Sans Light" panose="020F0403040200060004" pitchFamily="34" charset="0"/>
              </a:rPr>
              <a:t>Image Management</a:t>
            </a:r>
          </a:p>
          <a:p>
            <a:pPr lvl="1"/>
            <a:r>
              <a:rPr lang="en-US" sz="1200" dirty="0">
                <a:latin typeface="Citrix New Sans Light" panose="020F0403040200060004" pitchFamily="34" charset="0"/>
              </a:rPr>
              <a:t>Leverage existing Citrix tools including app layering &amp; FSLogix app masking, provisioning (MCS/PVS), resource management and more to centrally manage on-prem and Azure workloads</a:t>
            </a:r>
            <a:endParaRPr lang="en-US" b="1" dirty="0">
              <a:latin typeface="Citrix New Sans Light" panose="020F0403040200060004" pitchFamily="34" charset="0"/>
            </a:endParaRPr>
          </a:p>
          <a:p>
            <a:pPr lvl="1"/>
            <a:r>
              <a:rPr lang="en-US" b="1" dirty="0">
                <a:latin typeface="Citrix New Sans Light" panose="020F0403040200060004" pitchFamily="34" charset="0"/>
              </a:rPr>
              <a:t>Lifecycle Maintenance</a:t>
            </a:r>
          </a:p>
          <a:p>
            <a:pPr lvl="1"/>
            <a:r>
              <a:rPr lang="en-US" sz="1200" dirty="0">
                <a:latin typeface="Citrix New Sans Light" panose="020F0403040200060004" pitchFamily="34" charset="0"/>
              </a:rPr>
              <a:t>Citrix simplifies on-going updates and patching through integration with image mgt tools and with versioning, canary rollout and image rollback</a:t>
            </a:r>
          </a:p>
          <a:p>
            <a:r>
              <a:rPr lang="en-US" b="1" dirty="0">
                <a:latin typeface="Citrix New Sans Light" panose="020F0403040200060004" pitchFamily="34" charset="0"/>
              </a:rPr>
              <a:t>User Experience</a:t>
            </a:r>
          </a:p>
          <a:p>
            <a:pPr lvl="1"/>
            <a:r>
              <a:rPr lang="en-US" b="1" dirty="0">
                <a:latin typeface="Citrix New Sans Light" panose="020F0403040200060004" pitchFamily="34" charset="0"/>
              </a:rPr>
              <a:t>High-Def experience</a:t>
            </a:r>
          </a:p>
          <a:p>
            <a:pPr lvl="1"/>
            <a:r>
              <a:rPr lang="en-US" sz="1400" dirty="0">
                <a:latin typeface="Citrix New Sans Light" panose="020F0403040200060004" pitchFamily="34" charset="0"/>
              </a:rPr>
              <a:t>Citrix HDX optimizes the virtual app/desktop user experience across a multitude of variations including network, graphics, peripherals, printing, file transfer, and more. </a:t>
            </a:r>
          </a:p>
          <a:p>
            <a:pPr lvl="1"/>
            <a:r>
              <a:rPr lang="en-US" b="1" dirty="0">
                <a:latin typeface="Citrix New Sans Light" panose="020F0403040200060004" pitchFamily="34" charset="0"/>
              </a:rPr>
              <a:t>Integrated UI</a:t>
            </a:r>
          </a:p>
          <a:p>
            <a:pPr lvl="1"/>
            <a:r>
              <a:rPr lang="en-US" sz="1400" dirty="0">
                <a:latin typeface="Citrix New Sans Light" panose="020F0403040200060004" pitchFamily="34" charset="0"/>
              </a:rPr>
              <a:t>Citrix Workspace UI integrates all your business resources, on-prem and Azure, into once central location with advance productivity intelligence.</a:t>
            </a:r>
          </a:p>
          <a:p>
            <a:pPr lvl="1"/>
            <a:r>
              <a:rPr lang="en-US" b="1" dirty="0">
                <a:latin typeface="Citrix New Sans Light" panose="020F0403040200060004" pitchFamily="34" charset="0"/>
              </a:rPr>
              <a:t>Broad client support</a:t>
            </a:r>
          </a:p>
          <a:p>
            <a:pPr lvl="1"/>
            <a:r>
              <a:rPr lang="en-US" sz="1400" dirty="0">
                <a:latin typeface="Citrix New Sans Light" panose="020F0403040200060004" pitchFamily="34" charset="0"/>
              </a:rPr>
              <a:t>Citrix Workspace app delivers high-definition access to virtual apps and desktops across any devices including Windows, Mac, iOS, Android, Linux and Thin Clients.</a:t>
            </a:r>
          </a:p>
          <a:p>
            <a:r>
              <a:rPr lang="en-US" b="1" dirty="0">
                <a:latin typeface="Citrix New Sans Light" panose="020F0403040200060004" pitchFamily="34" charset="0"/>
              </a:rPr>
              <a:t>Monitoring &amp; Control</a:t>
            </a:r>
          </a:p>
          <a:p>
            <a:pPr lvl="1"/>
            <a:r>
              <a:rPr lang="en-US" b="1" dirty="0">
                <a:latin typeface="Citrix New Sans Light" panose="020F0403040200060004" pitchFamily="34" charset="0"/>
              </a:rPr>
              <a:t>Granular Policy Engine</a:t>
            </a:r>
          </a:p>
          <a:p>
            <a:pPr lvl="1"/>
            <a:r>
              <a:rPr lang="en-US" sz="1400" dirty="0">
                <a:latin typeface="Citrix New Sans Light" panose="020F0403040200060004" pitchFamily="34" charset="0"/>
              </a:rPr>
              <a:t>Citrix policy engine puts IT in control of user behavior by enforcing compliance standards, improving scalability and optimizing user experience</a:t>
            </a:r>
          </a:p>
          <a:p>
            <a:pPr lvl="1"/>
            <a:r>
              <a:rPr lang="en-US" b="1" dirty="0">
                <a:latin typeface="Citrix New Sans Light" panose="020F0403040200060004" pitchFamily="34" charset="0"/>
              </a:rPr>
              <a:t>Monitoring</a:t>
            </a:r>
          </a:p>
          <a:p>
            <a:pPr lvl="1"/>
            <a:r>
              <a:rPr lang="en-US" sz="1400" dirty="0">
                <a:latin typeface="Citrix New Sans Light" panose="020F0403040200060004" pitchFamily="34" charset="0"/>
              </a:rPr>
              <a:t>Citrix advanced monitoring and performance testing tools give an end-to-end insights on environment performance and utilization</a:t>
            </a:r>
          </a:p>
          <a:p>
            <a:pPr lvl="1"/>
            <a:r>
              <a:rPr lang="en-US" b="1" dirty="0">
                <a:latin typeface="Citrix New Sans Light" panose="020F0403040200060004" pitchFamily="34" charset="0"/>
              </a:rPr>
              <a:t>Analytics</a:t>
            </a:r>
          </a:p>
          <a:p>
            <a:pPr lvl="1"/>
            <a:r>
              <a:rPr lang="en-US" sz="1400" dirty="0">
                <a:latin typeface="Citrix New Sans Light" panose="020F0403040200060004" pitchFamily="34" charset="0"/>
              </a:rPr>
              <a:t>Citrix employs advanced ML algorithms on the overall deployment to monitor user activity, flag suspicious behavior, and take automated steps to ensure protection and performance</a:t>
            </a:r>
            <a:endParaRPr lang="en-US" sz="1200" dirty="0">
              <a:latin typeface="Citrix New Sans Light" panose="020F0403040200060004" pitchFamily="34" charset="0"/>
            </a:endParaRPr>
          </a:p>
          <a:p>
            <a:r>
              <a:rPr lang="en-US" b="1" dirty="0">
                <a:latin typeface="Citrix New Sans Light" panose="020F0403040200060004" pitchFamily="34" charset="0"/>
              </a:rPr>
              <a:t>Office Integration</a:t>
            </a:r>
          </a:p>
          <a:p>
            <a:pPr lvl="1"/>
            <a:r>
              <a:rPr lang="en-US" b="1" dirty="0">
                <a:latin typeface="Citrix New Sans Light" panose="020F0403040200060004" pitchFamily="34" charset="0"/>
              </a:rPr>
              <a:t>Teams &amp; Skype</a:t>
            </a:r>
          </a:p>
          <a:p>
            <a:pPr lvl="1"/>
            <a:r>
              <a:rPr lang="en-US" sz="1400" dirty="0">
                <a:latin typeface="Citrix New Sans Light" panose="020F0403040200060004" pitchFamily="34" charset="0"/>
              </a:rPr>
              <a:t>Citrix optimizes the performance of Microsoft Teams and Skype for Business in a virtual environment by providing high-fidelity video and voice</a:t>
            </a:r>
          </a:p>
          <a:p>
            <a:pPr lvl="1"/>
            <a:r>
              <a:rPr lang="en-US" b="1" dirty="0">
                <a:latin typeface="Citrix New Sans Light" panose="020F0403040200060004" pitchFamily="34" charset="0"/>
              </a:rPr>
              <a:t>OneDrive &amp; Outlook</a:t>
            </a:r>
          </a:p>
          <a:p>
            <a:pPr lvl="1"/>
            <a:r>
              <a:rPr lang="en-US" sz="1400" dirty="0">
                <a:latin typeface="Citrix New Sans Light" panose="020F0403040200060004" pitchFamily="34" charset="0"/>
              </a:rPr>
              <a:t>Citrix integrates with FSLogix to ensure Outlook performs as if it were locally installed and OneDrive data is seamlessly synchronized.</a:t>
            </a:r>
          </a:p>
          <a:p>
            <a:pPr lvl="1"/>
            <a:r>
              <a:rPr lang="en-US" b="1" dirty="0">
                <a:latin typeface="Citrix New Sans Light" panose="020F0403040200060004" pitchFamily="34" charset="0"/>
              </a:rPr>
              <a:t>Office 365 &amp; SD-WAN</a:t>
            </a:r>
          </a:p>
          <a:p>
            <a:pPr lvl="1"/>
            <a:r>
              <a:rPr lang="en-US" sz="1400" dirty="0">
                <a:latin typeface="Citrix New Sans Light" panose="020F0403040200060004" pitchFamily="34" charset="0"/>
              </a:rPr>
              <a:t>Citrix SD-WAN users experience performance benefits using Office 365, virtual desktops, or connecting from branch office locations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3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6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4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85750" indent="-285750">
              <a:buFont typeface="Arial" panose="020B0604020202020204" pitchFamily="34" charset="0"/>
              <a:buChar char="•"/>
            </a:pPr>
            <a:r>
              <a:rPr lang="en-US" sz="1200"/>
              <a:t>Monitoring</a:t>
            </a:r>
          </a:p>
          <a:p>
            <a:pPr marL="285750" indent="-285750">
              <a:buFont typeface="Arial" panose="020B0604020202020204" pitchFamily="34" charset="0"/>
              <a:buChar char="•"/>
            </a:pPr>
            <a:r>
              <a:rPr lang="en-US" sz="1200"/>
              <a:t>Experience</a:t>
            </a:r>
          </a:p>
          <a:p>
            <a:pPr marL="285750" indent="-285750">
              <a:buFont typeface="Arial" panose="020B0604020202020204" pitchFamily="34" charset="0"/>
              <a:buChar char="•"/>
            </a:pPr>
            <a:r>
              <a:rPr lang="en-US" sz="1200"/>
              <a:t>Security</a:t>
            </a:r>
          </a:p>
          <a:p>
            <a:pPr marL="285750" indent="-285750">
              <a:buFont typeface="Arial" panose="020B0604020202020204" pitchFamily="34" charset="0"/>
              <a:buChar char="•"/>
            </a:pPr>
            <a:r>
              <a:rPr lang="en-US" sz="1200"/>
              <a:t>Flexibility</a:t>
            </a:r>
          </a:p>
          <a:p>
            <a:pPr marL="285750" indent="-285750">
              <a:buFont typeface="Arial" panose="020B0604020202020204" pitchFamily="34" charset="0"/>
              <a:buChar char="•"/>
            </a:pPr>
            <a:r>
              <a:rPr lang="en-US" sz="1200"/>
              <a:t>Legacy OS Support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Mention Zoom and Teams Optimization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457721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etropolis" panose="00000500000000000000" pitchFamily="50" charset="0"/>
                <a:ea typeface="+mn-ea"/>
                <a:cs typeface="+mn-cs"/>
              </a:rPr>
              <a:t>Lesser &amp; Leaner Images - Apps separate from Images</a:t>
            </a:r>
            <a:br>
              <a:rPr lang="en-US"/>
            </a:br>
            <a:r>
              <a:rPr lang="en-US" sz="1200" b="0" i="0" kern="1200">
                <a:solidFill>
                  <a:schemeClr val="tx1"/>
                </a:solidFill>
                <a:effectLst/>
                <a:latin typeface="Metropolis" panose="00000500000000000000" pitchFamily="50" charset="0"/>
                <a:ea typeface="+mn-ea"/>
                <a:cs typeface="+mn-cs"/>
              </a:rPr>
              <a:t>Dynamic App Delivery - Attach apps at login or on-demand</a:t>
            </a:r>
            <a:br>
              <a:rPr lang="en-US"/>
            </a:br>
            <a:r>
              <a:rPr lang="en-US" sz="1200" b="0" i="0" kern="1200">
                <a:solidFill>
                  <a:schemeClr val="tx1"/>
                </a:solidFill>
                <a:effectLst/>
                <a:latin typeface="Metropolis" panose="00000500000000000000" pitchFamily="50" charset="0"/>
                <a:ea typeface="+mn-ea"/>
                <a:cs typeface="+mn-cs"/>
              </a:rPr>
              <a:t>Sophisticated LCM - Easy &amp; granular version updates, adds/deletes</a:t>
            </a: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is extending the capabilities of Microsoft Windows Virtual Desktop (WVD) to the Horizon Cloud Service on Microsoft Azure. Through collaboration with Microsoft, customers can enhance their WVD experience with the many benefits of Horizon Cloud, such as real-time desktop and application monitoring, capacity optimization through power management options, an improved end-user experience with the Horizon Client and Blast Extreme protocol, and secure access to virtual apps and desktops through Workspace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will be able to offer Horizon Cloud on Microsoft Azure customers a multi-session Windows 10 experience optimized for Office 365 Pro Plus,  support for Windows Server Remote Desktop Services (RDS) desktops and apps.</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80041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6/1/2020 3:36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4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38</a:t>
            </a:fld>
            <a:endParaRPr lang="en-US"/>
          </a:p>
        </p:txBody>
      </p:sp>
    </p:spTree>
    <p:extLst>
      <p:ext uri="{BB962C8B-B14F-4D97-AF65-F5344CB8AC3E}">
        <p14:creationId xmlns:p14="http://schemas.microsoft.com/office/powerpoint/2010/main" val="725391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39</a:t>
            </a:fld>
            <a:endParaRPr lang="en-US"/>
          </a:p>
        </p:txBody>
      </p:sp>
    </p:spTree>
    <p:extLst>
      <p:ext uri="{BB962C8B-B14F-4D97-AF65-F5344CB8AC3E}">
        <p14:creationId xmlns:p14="http://schemas.microsoft.com/office/powerpoint/2010/main" val="371426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40</a:t>
            </a:fld>
            <a:endParaRPr lang="en-US"/>
          </a:p>
        </p:txBody>
      </p:sp>
    </p:spTree>
    <p:extLst>
      <p:ext uri="{BB962C8B-B14F-4D97-AF65-F5344CB8AC3E}">
        <p14:creationId xmlns:p14="http://schemas.microsoft.com/office/powerpoint/2010/main" val="219493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3581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7269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6/1/2020 3:36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9764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9262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emf"/><Relationship Id="rId1" Type="http://schemas.openxmlformats.org/officeDocument/2006/relationships/slideMaster" Target="../slideMasters/slideMaster11.xml"/><Relationship Id="rId5" Type="http://schemas.openxmlformats.org/officeDocument/2006/relationships/image" Target="../media/image30.wmf"/><Relationship Id="rId4" Type="http://schemas.openxmlformats.org/officeDocument/2006/relationships/image" Target="../media/image3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518179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553998"/>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195810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062293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13674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447241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6/1/2020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27573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6"/>
            <a:ext cx="11277599" cy="249299"/>
          </a:xfrm>
        </p:spPr>
        <p:txBody>
          <a:bodyPr wrap="square">
            <a:spAutoFit/>
          </a:bodyPr>
          <a:lstStyle>
            <a:lvl1pPr marL="0" indent="0">
              <a:buNone/>
              <a:defRPr sz="1800" spc="-30" baseline="0">
                <a:solidFill>
                  <a:schemeClr val="tx1"/>
                </a:solidFill>
                <a:latin typeface="+mn-lt"/>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3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Four Column - Title Only">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1" y="1709928"/>
            <a:ext cx="2476498"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Content Placeholder 2"/>
          <p:cNvSpPr>
            <a:spLocks noGrp="1"/>
          </p:cNvSpPr>
          <p:nvPr>
            <p:ph idx="11"/>
          </p:nvPr>
        </p:nvSpPr>
        <p:spPr>
          <a:xfrm>
            <a:off x="3390900"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2"/>
          </p:nvPr>
        </p:nvSpPr>
        <p:spPr>
          <a:xfrm>
            <a:off x="6324599"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9258297"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946043A6-32B2-9B4C-A7DB-E6DB703164B3}"/>
              </a:ext>
            </a:extLst>
          </p:cNvPr>
          <p:cNvSpPr txBox="1"/>
          <p:nvPr userDrawn="1"/>
        </p:nvSpPr>
        <p:spPr bwMode="gray">
          <a:xfrm>
            <a:off x="457200" y="6567846"/>
            <a:ext cx="3886200" cy="123111"/>
          </a:xfrm>
          <a:prstGeom prst="rect">
            <a:avLst/>
          </a:prstGeom>
          <a:noFill/>
        </p:spPr>
        <p:txBody>
          <a:bodyPr wrap="square" lIns="0" tIns="0" rIns="0" bIns="0" rtlCol="0" anchor="ctr">
            <a:spAutoFit/>
          </a:bodyPr>
          <a:lstStyle/>
          <a:p>
            <a:pPr marL="0" marR="0" indent="0" algn="l" defTabSz="1088082" rtl="0" eaLnBrk="1" fontAlgn="auto" latinLnBrk="0" hangingPunct="1">
              <a:lnSpc>
                <a:spcPct val="100000"/>
              </a:lnSpc>
              <a:spcBef>
                <a:spcPts val="0"/>
              </a:spcBef>
              <a:spcAft>
                <a:spcPts val="0"/>
              </a:spcAft>
              <a:buClrTx/>
              <a:buSzTx/>
              <a:buFontTx/>
              <a:buNone/>
              <a:tabLst/>
              <a:defRPr/>
            </a:pPr>
            <a:r>
              <a:rPr lang="en-US" sz="800" kern="1200">
                <a:solidFill>
                  <a:schemeClr val="bg2"/>
                </a:solidFill>
                <a:latin typeface="+mn-lt"/>
                <a:ea typeface="Arial"/>
                <a:cs typeface="Arial"/>
              </a:rPr>
              <a:t>© 2019 Citrix | Confidential</a:t>
            </a:r>
          </a:p>
        </p:txBody>
      </p:sp>
    </p:spTree>
    <p:extLst>
      <p:ext uri="{BB962C8B-B14F-4D97-AF65-F5344CB8AC3E}">
        <p14:creationId xmlns:p14="http://schemas.microsoft.com/office/powerpoint/2010/main" val="2091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Tree>
    <p:extLst>
      <p:ext uri="{BB962C8B-B14F-4D97-AF65-F5344CB8AC3E}">
        <p14:creationId xmlns:p14="http://schemas.microsoft.com/office/powerpoint/2010/main" val="95531406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899665"/>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582380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593022" y="1043159"/>
            <a:ext cx="10990809" cy="307777"/>
          </a:xfrm>
        </p:spPr>
        <p:txBody>
          <a:bodyPr/>
          <a:lstStyle>
            <a:lvl1pPr marL="0" indent="0" algn="l">
              <a:lnSpc>
                <a:spcPct val="100000"/>
              </a:lnSpc>
              <a:spcBef>
                <a:spcPts val="0"/>
              </a:spcBef>
              <a:buNone/>
              <a:defRPr sz="2000">
                <a:solidFill>
                  <a:schemeClr val="accent4"/>
                </a:solidFill>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add subtitle</a:t>
            </a:r>
          </a:p>
        </p:txBody>
      </p:sp>
    </p:spTree>
    <p:extLst>
      <p:ext uri="{BB962C8B-B14F-4D97-AF65-F5344CB8AC3E}">
        <p14:creationId xmlns:p14="http://schemas.microsoft.com/office/powerpoint/2010/main" val="26913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01/06/2020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6/1/2020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10.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image" Target="../media/image40.png"/><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image" Target="../media/image1.emf"/><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image" Target="../media/image18.emf"/><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theme" Target="../theme/theme1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slideLayout" Target="../slideLayouts/slideLayout300.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42" Type="http://schemas.openxmlformats.org/officeDocument/2006/relationships/slideLayout" Target="../slideLayouts/slideLayout303.xml"/><Relationship Id="rId47" Type="http://schemas.openxmlformats.org/officeDocument/2006/relationships/theme" Target="../theme/theme13.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slideLayout" Target="../slideLayouts/slideLayout301.xml"/><Relationship Id="rId45" Type="http://schemas.openxmlformats.org/officeDocument/2006/relationships/slideLayout" Target="../slideLayouts/slideLayout306.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4" Type="http://schemas.openxmlformats.org/officeDocument/2006/relationships/slideLayout" Target="../slideLayouts/slideLayout305.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43" Type="http://schemas.openxmlformats.org/officeDocument/2006/relationships/slideLayout" Target="../slideLayouts/slideLayout304.xml"/><Relationship Id="rId48" Type="http://schemas.openxmlformats.org/officeDocument/2006/relationships/image" Target="../media/image49.emf"/><Relationship Id="rId8" Type="http://schemas.openxmlformats.org/officeDocument/2006/relationships/slideLayout" Target="../slideLayouts/slideLayout269.xml"/><Relationship Id="rId3" Type="http://schemas.openxmlformats.org/officeDocument/2006/relationships/slideLayout" Target="../slideLayouts/slideLayout264.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46" Type="http://schemas.openxmlformats.org/officeDocument/2006/relationships/slideLayout" Target="../slideLayouts/slideLayout307.xml"/><Relationship Id="rId20" Type="http://schemas.openxmlformats.org/officeDocument/2006/relationships/slideLayout" Target="../slideLayouts/slideLayout281.xml"/><Relationship Id="rId41" Type="http://schemas.openxmlformats.org/officeDocument/2006/relationships/slideLayout" Target="../slideLayouts/slideLayout3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theme" Target="../theme/theme14.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slideLayout" Target="../slideLayouts/slideLayout374.xml"/><Relationship Id="rId47" Type="http://schemas.openxmlformats.org/officeDocument/2006/relationships/theme" Target="../theme/theme1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45" Type="http://schemas.openxmlformats.org/officeDocument/2006/relationships/slideLayout" Target="../slideLayouts/slideLayout377.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4" Type="http://schemas.openxmlformats.org/officeDocument/2006/relationships/slideLayout" Target="../slideLayouts/slideLayout376.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slideLayout" Target="../slideLayouts/slideLayout375.xml"/><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 Id="rId46" Type="http://schemas.openxmlformats.org/officeDocument/2006/relationships/slideLayout" Target="../slideLayouts/slideLayout378.xml"/><Relationship Id="rId20" Type="http://schemas.openxmlformats.org/officeDocument/2006/relationships/slideLayout" Target="../slideLayouts/slideLayout352.xml"/><Relationship Id="rId41" Type="http://schemas.openxmlformats.org/officeDocument/2006/relationships/slideLayout" Target="../slideLayouts/slideLayout3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image" Target="../media/image1.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theme" Target="../theme/theme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1.emf"/><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9.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image" Target="../media/image36.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5007" r:id="rId21"/>
    <p:sldLayoutId id="2147485008" r:id="rId22"/>
    <p:sldLayoutId id="2147485009" r:id="rId23"/>
    <p:sldLayoutId id="2147485010" r:id="rId24"/>
    <p:sldLayoutId id="2147485011" r:id="rId2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920" r:id="rId20"/>
    <p:sldLayoutId id="2147485012" r:id="rId21"/>
    <p:sldLayoutId id="214748514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978" r:id="rId17"/>
    <p:sldLayoutId id="214748497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1.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hyperlink" Target="http://loganalytics.sepago.com/" TargetMode="Externa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png"/><Relationship Id="rId1" Type="http://schemas.openxmlformats.org/officeDocument/2006/relationships/slideLayout" Target="../slideLayouts/slideLayout115.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microsoft.com/en-us/blog/maximize-your-vm-s-performance-with-accelerated-networking-now-generally-available-for-both-windows-and-linux/" TargetMode="Externa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3" Type="http://schemas.openxmlformats.org/officeDocument/2006/relationships/hyperlink" Target="https://rdweb.wvd.microsoft.com/webclient/index.html" TargetMode="External"/><Relationship Id="rId2" Type="http://schemas.openxmlformats.org/officeDocument/2006/relationships/hyperlink" Target="http://xenithit.blogspot.com/2020/02/create-corporate-url-for-windows.html" TargetMode="External"/><Relationship Id="rId1" Type="http://schemas.openxmlformats.org/officeDocument/2006/relationships/slideLayout" Target="../slideLayouts/slideLayout115.xml"/><Relationship Id="rId5" Type="http://schemas.openxmlformats.org/officeDocument/2006/relationships/hyperlink" Target="https://myapps.contoso.com/" TargetMode="External"/><Relationship Id="rId4" Type="http://schemas.openxmlformats.org/officeDocument/2006/relationships/hyperlink" Target="https://aka.ms/wvdweb"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TargetMode="External"/><Relationship Id="rId2" Type="http://schemas.openxmlformats.org/officeDocument/2006/relationships/hyperlink" Target="https://raw.githubusercontent.com/Azure/RDS-Templates/wvd-templates_preview_20200402.1900.0/wvd-templates/Create%20and%20provision%20WVD%20host%20pool/mainTemplate.json" TargetMode="External"/><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5.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microsoft.com/en-us/azure/virtual-desktop/set-up-scaling-script" TargetMode="External"/><Relationship Id="rId1" Type="http://schemas.openxmlformats.org/officeDocument/2006/relationships/slideLayout" Target="../slideLayouts/slideLayout115.xml"/><Relationship Id="rId5" Type="http://schemas.openxmlformats.org/officeDocument/2006/relationships/hyperlink" Target="https://docs.microsoft.com/en-us/azure/virtual-desktop/expand-existing-host-pool" TargetMode="Externa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33.xml"/><Relationship Id="rId5" Type="http://schemas.openxmlformats.org/officeDocument/2006/relationships/image" Target="../media/image107.sv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zure/RDS-Templates/tree/master/wvd-templates/Update%20existing%20WVD%20host%20pool" TargetMode="Externa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us-prod.asyncgw.teams.microsoft.com/v1/objects/0-eus-d1-a9162e6efc6b4e743b37be1973b7526d/views/imgo"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windows-server/remote/remote-desktop-services/rds-email-discovery" TargetMode="External"/><Relationship Id="rId1" Type="http://schemas.openxmlformats.org/officeDocument/2006/relationships/slideLayout" Target="../slideLayouts/slideLayout1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1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118.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118.xml"/><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115.xml"/><Relationship Id="rId4" Type="http://schemas.openxmlformats.org/officeDocument/2006/relationships/hyperlink" Target="https://docs.microsoft.com/en-us/fslogix/use-group-policy-templates-h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7.png"/><Relationship Id="rId4"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118.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18.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docs.microsoft.com/en-us/deployoffice/teams-install#use-group-policy-to-prevent-microsoft-teams-from-starting-automatically-after-installation" TargetMode="External"/><Relationship Id="rId5" Type="http://schemas.openxmlformats.org/officeDocument/2006/relationships/image" Target="../media/image122.png"/><Relationship Id="rId4"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3" Type="http://schemas.openxmlformats.org/officeDocument/2006/relationships/hyperlink" Target="mailto:rmcbrine@live.com" TargetMode="External"/><Relationship Id="rId2" Type="http://schemas.openxmlformats.org/officeDocument/2006/relationships/hyperlink" Target="mailto:rmcbrine@microsoft.com" TargetMode="Externa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virtual-desktop/overview" TargetMode="External"/><Relationship Id="rId2" Type="http://schemas.openxmlformats.org/officeDocument/2006/relationships/hyperlink" Target="https://docs.microsoft.com/en-us/azure/lab-services/lab-services-overview" TargetMode="Externa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1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3.png"/><Relationship Id="rId4"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4.png"/><Relationship Id="rId4"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5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jpe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jpeg"/><Relationship Id="rId14" Type="http://schemas.openxmlformats.org/officeDocument/2006/relationships/image" Target="../media/image148.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tiff"/><Relationship Id="rId1" Type="http://schemas.openxmlformats.org/officeDocument/2006/relationships/slideLayout" Target="../slideLayouts/slideLayout140.xml"/></Relationships>
</file>

<file path=ppt/slides/_rels/slide5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4.xml"/><Relationship Id="rId1" Type="http://schemas.openxmlformats.org/officeDocument/2006/relationships/slideLayout" Target="../slideLayouts/slideLayout151.xml"/><Relationship Id="rId6" Type="http://schemas.openxmlformats.org/officeDocument/2006/relationships/hyperlink" Target="https://docs.microsoft.com/en-us/azure/azure-netapp-files/azure-netapp-files-solution-architectures#windows-virtual-desktopvdi-solutions" TargetMode="External"/><Relationship Id="rId5" Type="http://schemas.openxmlformats.org/officeDocument/2006/relationships/image" Target="../media/image153.png"/><Relationship Id="rId4" Type="http://schemas.openxmlformats.org/officeDocument/2006/relationships/hyperlink" Target="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6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16.xml"/><Relationship Id="rId16" Type="http://schemas.openxmlformats.org/officeDocument/2006/relationships/image" Target="../media/image168.png"/><Relationship Id="rId1" Type="http://schemas.openxmlformats.org/officeDocument/2006/relationships/slideLayout" Target="../slideLayouts/slideLayout151.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114.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microsoft.com/office/2007/relationships/hdphoto" Target="../media/hdphoto3.wdp"/><Relationship Id="rId9"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76.emf"/><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8.xml"/><Relationship Id="rId4" Type="http://schemas.openxmlformats.org/officeDocument/2006/relationships/slideLayout" Target="../slideLayouts/slideLayout132.xml"/></Relationships>
</file>

<file path=ppt/slides/_rels/slide6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199.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microsoft.com/office/2007/relationships/hdphoto" Target="../media/hdphoto5.wdp"/><Relationship Id="rId9" Type="http://schemas.openxmlformats.org/officeDocument/2006/relationships/image" Target="../media/image182.svg"/></Relationships>
</file>

<file path=ppt/slides/_rels/slide6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20.xml"/><Relationship Id="rId1" Type="http://schemas.openxmlformats.org/officeDocument/2006/relationships/slideLayout" Target="../slideLayouts/slideLayout212.xml"/><Relationship Id="rId4" Type="http://schemas.openxmlformats.org/officeDocument/2006/relationships/image" Target="../media/image186.emf"/></Relationships>
</file>

<file path=ppt/slides/_rels/slide6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tiff"/><Relationship Id="rId3" Type="http://schemas.openxmlformats.org/officeDocument/2006/relationships/image" Target="../media/image187.jpe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213.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xml"/><Relationship Id="rId1" Type="http://schemas.openxmlformats.org/officeDocument/2006/relationships/slideLayout" Target="../slideLayouts/slideLayout214.xml"/><Relationship Id="rId5" Type="http://schemas.openxmlformats.org/officeDocument/2006/relationships/image" Target="../media/image199.emf"/><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115.xml"/><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76.emf"/><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oleObject" Target="../embeddings/oleObject20.bin"/><Relationship Id="rId5" Type="http://schemas.openxmlformats.org/officeDocument/2006/relationships/notesSlide" Target="../notesSlides/notesSlide23.xml"/><Relationship Id="rId4" Type="http://schemas.openxmlformats.org/officeDocument/2006/relationships/slideLayout" Target="../slideLayouts/slideLayout215.xml"/></Relationships>
</file>

<file path=ppt/slides/_rels/slide7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42.emf"/><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svg"/><Relationship Id="rId2" Type="http://schemas.openxmlformats.org/officeDocument/2006/relationships/notesSlide" Target="../notesSlides/notesSlide24.xml"/><Relationship Id="rId1" Type="http://schemas.openxmlformats.org/officeDocument/2006/relationships/slideLayout" Target="../slideLayouts/slideLayout216.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slides/_rels/slide72.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svg"/><Relationship Id="rId3" Type="http://schemas.openxmlformats.org/officeDocument/2006/relationships/image" Target="../media/image210.tiff"/><Relationship Id="rId7" Type="http://schemas.openxmlformats.org/officeDocument/2006/relationships/image" Target="../media/image214.svg"/><Relationship Id="rId12" Type="http://schemas.openxmlformats.org/officeDocument/2006/relationships/image" Target="../media/image219.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213.png"/><Relationship Id="rId11" Type="http://schemas.openxmlformats.org/officeDocument/2006/relationships/image" Target="../media/image218.sv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7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221.png"/><Relationship Id="rId7"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118.xml"/><Relationship Id="rId6" Type="http://schemas.microsoft.com/office/2007/relationships/hdphoto" Target="../media/hdphoto5.wdp"/><Relationship Id="rId5" Type="http://schemas.openxmlformats.org/officeDocument/2006/relationships/image" Target="../media/image223.png"/><Relationship Id="rId4" Type="http://schemas.openxmlformats.org/officeDocument/2006/relationships/image" Target="../media/image222.svg"/><Relationship Id="rId9" Type="http://schemas.openxmlformats.org/officeDocument/2006/relationships/image" Target="../media/image180.png"/></Relationships>
</file>

<file path=ppt/slides/_rels/slide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15.xml"/><Relationship Id="rId4" Type="http://schemas.openxmlformats.org/officeDocument/2006/relationships/image" Target="../media/image226.png"/></Relationships>
</file>

<file path=ppt/slides/_rels/slide7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notesSlide" Target="../notesSlides/notesSlide27.xml"/><Relationship Id="rId1" Type="http://schemas.openxmlformats.org/officeDocument/2006/relationships/slideLayout" Target="../slideLayouts/slideLayout13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7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5.xml"/><Relationship Id="rId7" Type="http://schemas.openxmlformats.org/officeDocument/2006/relationships/image" Target="../media/image176.emf"/><Relationship Id="rId2" Type="http://schemas.openxmlformats.org/officeDocument/2006/relationships/tags" Target="../tags/tag24.xml"/><Relationship Id="rId1" Type="http://schemas.openxmlformats.org/officeDocument/2006/relationships/vmlDrawing" Target="../drawings/vmlDrawing22.vml"/><Relationship Id="rId6" Type="http://schemas.openxmlformats.org/officeDocument/2006/relationships/oleObject" Target="../embeddings/oleObject21.bin"/><Relationship Id="rId5" Type="http://schemas.openxmlformats.org/officeDocument/2006/relationships/notesSlide" Target="../notesSlides/notesSlide29.xml"/><Relationship Id="rId4" Type="http://schemas.openxmlformats.org/officeDocument/2006/relationships/slideLayout" Target="../slideLayouts/slideLayout131.xml"/><Relationship Id="rId9"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115.xml"/><Relationship Id="rId4" Type="http://schemas.openxmlformats.org/officeDocument/2006/relationships/image" Target="../media/image81.png"/></Relationships>
</file>

<file path=ppt/slides/_rels/slide80.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tags" Target="../tags/tag27.xml"/><Relationship Id="rId7" Type="http://schemas.openxmlformats.org/officeDocument/2006/relationships/image" Target="../media/image176.emf"/><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notesSlide" Target="../notesSlides/notesSlide30.xml"/><Relationship Id="rId4" Type="http://schemas.openxmlformats.org/officeDocument/2006/relationships/slideLayout" Target="../slideLayouts/slideLayout1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84.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8" Type="http://schemas.openxmlformats.org/officeDocument/2006/relationships/hyperlink" Target="https://getnerdio.com/windows-virtual-desktop/" TargetMode="External"/><Relationship Id="rId3" Type="http://schemas.openxmlformats.org/officeDocument/2006/relationships/hyperlink" Target="https://www.robinhobo.com/how-to-create-a-custom-windows-10-multi-user-image-with-lob-applications-for-windows-virtual-desktop-preview-wvd-hostpool-deployments/" TargetMode="External"/><Relationship Id="rId7" Type="http://schemas.openxmlformats.org/officeDocument/2006/relationships/hyperlink" Target="http://loganalytics.sepago.com/"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s://docs.microsoft.com/en-us/azure/virtual-desktop/configure-vm-gpu"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6"/>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r>
              <a:rPr lang="en-US" sz="4800" dirty="0">
                <a:gradFill>
                  <a:gsLst>
                    <a:gs pos="1250">
                      <a:srgbClr val="1A1A1A"/>
                    </a:gs>
                    <a:gs pos="100000">
                      <a:srgbClr val="1A1A1A"/>
                    </a:gs>
                  </a:gsLst>
                  <a:lin ang="5400000" scaled="0"/>
                </a:gradFill>
                <a:latin typeface="Segoe UI Semibold"/>
              </a:rPr>
              <a:t> – Section 3</a:t>
            </a:r>
            <a:endPar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156829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679974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Best Practices</a:t>
            </a:r>
          </a:p>
        </p:txBody>
      </p:sp>
    </p:spTree>
    <p:extLst>
      <p:ext uri="{BB962C8B-B14F-4D97-AF65-F5344CB8AC3E}">
        <p14:creationId xmlns:p14="http://schemas.microsoft.com/office/powerpoint/2010/main" val="4615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(1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5102935"/>
          </a:xfrm>
        </p:spPr>
        <p:txBody>
          <a:bodyPr/>
          <a:lstStyle/>
          <a:p>
            <a:pPr lvl="0"/>
            <a:r>
              <a:rPr lang="en-US" sz="1800" dirty="0"/>
              <a:t>Publish Apps where you need to, publish Desktops where you must</a:t>
            </a:r>
          </a:p>
          <a:p>
            <a:pPr lvl="1"/>
            <a:r>
              <a:rPr lang="en-US" sz="1400" dirty="0"/>
              <a:t>Apps put less pressure on VMs, have lower bandwidth requirements at the endpoint</a:t>
            </a:r>
          </a:p>
          <a:p>
            <a:pPr lvl="1"/>
            <a:r>
              <a:rPr lang="en-US" sz="1400" dirty="0"/>
              <a:t>Full Desktop is useless on some devices (e.g. an iPad mini user does not want a Windows desktop)</a:t>
            </a:r>
          </a:p>
          <a:p>
            <a:pPr lvl="1"/>
            <a:r>
              <a:rPr lang="en-US" sz="1400" dirty="0"/>
              <a:t>Full Desktop is harder to get “right” due to many look and feel options (must involve Desktop Management team to resolve)</a:t>
            </a:r>
          </a:p>
          <a:p>
            <a:pPr lvl="1"/>
            <a:r>
              <a:rPr lang="en-US" sz="1400" dirty="0"/>
              <a:t>Publish mission-critical apps first, including Browser links to internal apps that are on-prem (super easy to do in WVD)</a:t>
            </a:r>
          </a:p>
          <a:p>
            <a:pPr lvl="1"/>
            <a:r>
              <a:rPr lang="en-US" sz="1400" dirty="0"/>
              <a:t>Deploy the </a:t>
            </a:r>
            <a:r>
              <a:rPr lang="en-US" sz="1400" dirty="0" err="1"/>
              <a:t>RDClient</a:t>
            </a:r>
            <a:r>
              <a:rPr lang="en-US" sz="1400" dirty="0"/>
              <a:t> as a published App - Admins can connect to WVD and then RDP to whatever systems they need (again, this is how Microsoft deployed our WVD solution)</a:t>
            </a:r>
          </a:p>
          <a:p>
            <a:pPr lvl="1"/>
            <a:r>
              <a:rPr lang="en-US" sz="1400" dirty="0"/>
              <a:t>This is how Microsoft deployed WVD to our users – we voted with our feet</a:t>
            </a:r>
          </a:p>
          <a:p>
            <a:pPr lvl="0"/>
            <a:r>
              <a:rPr lang="en-US" sz="1800" dirty="0"/>
              <a:t>Use fewer, larger (CPU, memory) WVD systems with best I/O (Premium Disk, Accelerated Networking) not more numerous, smaller systems</a:t>
            </a:r>
          </a:p>
          <a:p>
            <a:pPr lvl="0"/>
            <a:r>
              <a:rPr lang="en-US" sz="1800" dirty="0"/>
              <a:t>Use Sepago Agent w/Log Analytics back-end to monitor WVD VMs for performance </a:t>
            </a:r>
            <a:r>
              <a:rPr lang="en-US" sz="1800" dirty="0">
                <a:hlinkClick r:id="rId2"/>
              </a:rPr>
              <a:t>http://loganalytics.sepago.com/</a:t>
            </a:r>
            <a:endParaRPr lang="en-US" sz="1800" dirty="0"/>
          </a:p>
          <a:p>
            <a:pPr lvl="0"/>
            <a:r>
              <a:rPr lang="en-US" sz="1800" dirty="0"/>
              <a:t>GPO Guidance:</a:t>
            </a:r>
          </a:p>
          <a:p>
            <a:pPr lvl="1"/>
            <a:r>
              <a:rPr lang="en-US" sz="1400" dirty="0"/>
              <a:t>Block GPO inheritance at the root OU for WVD - GPO’s may enforce KMS and other settings we do not want</a:t>
            </a:r>
          </a:p>
          <a:p>
            <a:pPr lvl="1"/>
            <a:r>
              <a:rPr lang="en-US" sz="1400" dirty="0"/>
              <a:t>Remove any Login banners for App Host Pools</a:t>
            </a:r>
          </a:p>
          <a:p>
            <a:pPr lvl="1"/>
            <a:r>
              <a:rPr lang="en-US" sz="1400" dirty="0"/>
              <a:t>Deploy each WVD HostPool to its own OU w/its own unique GPO</a:t>
            </a:r>
          </a:p>
          <a:p>
            <a:pPr lvl="1"/>
            <a:r>
              <a:rPr lang="en-US" sz="1400" dirty="0"/>
              <a:t>GPO settings applied for each OU point to a Share designated for that </a:t>
            </a:r>
            <a:r>
              <a:rPr lang="en-US" sz="1400" dirty="0" err="1"/>
              <a:t>HostPool’s</a:t>
            </a:r>
            <a:r>
              <a:rPr lang="en-US" sz="1400" dirty="0"/>
              <a:t> FSLogix profile disks (One for Office, one for Profile)</a:t>
            </a:r>
          </a:p>
          <a:p>
            <a:pPr lvl="1"/>
            <a:r>
              <a:rPr lang="en-US" sz="1400" dirty="0"/>
              <a:t>Use a consistent naming convention across OU’s, GPO’s, FSLogix Shares, Resource Group, and VM names; makes it easy to show inter-relationships</a:t>
            </a:r>
          </a:p>
        </p:txBody>
      </p:sp>
    </p:spTree>
    <p:extLst>
      <p:ext uri="{BB962C8B-B14F-4D97-AF65-F5344CB8AC3E}">
        <p14:creationId xmlns:p14="http://schemas.microsoft.com/office/powerpoint/2010/main" val="395883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(2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5232202"/>
          </a:xfrm>
        </p:spPr>
        <p:txBody>
          <a:bodyPr/>
          <a:lstStyle/>
          <a:p>
            <a:pPr lvl="0"/>
            <a:r>
              <a:rPr lang="en-US" sz="1800" dirty="0"/>
              <a:t>FSLogix:</a:t>
            </a:r>
          </a:p>
          <a:p>
            <a:pPr lvl="1"/>
            <a:r>
              <a:rPr lang="en-US" sz="1400" dirty="0"/>
              <a:t>Ensure Antivirus software on FSLogix Profile Servers is not scanning the VHD(x) files hosted for end-users (set relevant exclusions)</a:t>
            </a:r>
          </a:p>
          <a:p>
            <a:pPr lvl="1"/>
            <a:r>
              <a:rPr lang="en-US" sz="1400" dirty="0"/>
              <a:t>Calculate IOPS demands – examine ANF as a solution vs. File Servers</a:t>
            </a:r>
          </a:p>
          <a:p>
            <a:pPr lvl="1"/>
            <a:r>
              <a:rPr lang="en-US" sz="1400" dirty="0"/>
              <a:t>Deploy Profile disks per HostPool</a:t>
            </a:r>
          </a:p>
          <a:p>
            <a:pPr lvl="0"/>
            <a:r>
              <a:rPr lang="en-US" sz="1800" dirty="0"/>
              <a:t>Run Office locally on the endpoint device </a:t>
            </a:r>
          </a:p>
          <a:p>
            <a:pPr lvl="1"/>
            <a:r>
              <a:rPr lang="en-US" sz="1400" dirty="0"/>
              <a:t>Each endpoint can get a version of Office that is “tuned” for the device’s interface (e.g. Office version on iPad is built for the touch interface)</a:t>
            </a:r>
          </a:p>
          <a:p>
            <a:pPr lvl="1"/>
            <a:r>
              <a:rPr lang="en-US" sz="1400" dirty="0"/>
              <a:t>Leverages local horsepower and investment in the device, vs. pushing WVD to perform all processing</a:t>
            </a:r>
          </a:p>
          <a:p>
            <a:pPr lvl="1"/>
            <a:r>
              <a:rPr lang="en-US" sz="1400" dirty="0"/>
              <a:t>O365 Online is a better choice</a:t>
            </a:r>
          </a:p>
          <a:p>
            <a:pPr lvl="0"/>
            <a:r>
              <a:rPr lang="en-US" sz="1800" dirty="0"/>
              <a:t>Do Not run Teams or any other telecom app in WVD</a:t>
            </a:r>
          </a:p>
          <a:p>
            <a:pPr lvl="1"/>
            <a:r>
              <a:rPr lang="en-US" sz="1600" dirty="0"/>
              <a:t>Teams is not officially supported in WVD yet – it will be soon</a:t>
            </a:r>
          </a:p>
          <a:p>
            <a:pPr lvl="1"/>
            <a:r>
              <a:rPr lang="en-US" sz="1600" dirty="0"/>
              <a:t>Each telecom app is built with a given interface in mind, as well as the ability to leverage attached devices (speakerphones, etc.) natively </a:t>
            </a:r>
          </a:p>
          <a:p>
            <a:pPr lvl="1"/>
            <a:r>
              <a:rPr lang="en-US" sz="1600" dirty="0"/>
              <a:t>More efficient for telecom traffic to move directly between the endpoint and the teleconference service, vs. round-tripping communication back and forth to Azure, then from Azure back &amp; forth to/from the telecom service</a:t>
            </a:r>
          </a:p>
          <a:p>
            <a:pPr lvl="1"/>
            <a:r>
              <a:rPr lang="en-US" sz="1600" dirty="0"/>
              <a:t>Latency incurred can be damaging to teleconference experience / most will not work at all</a:t>
            </a:r>
          </a:p>
          <a:p>
            <a:r>
              <a:rPr lang="en-US" sz="1800" dirty="0"/>
              <a:t>Use Azure Bastion to access VMs directly from portal when troubleshooting</a:t>
            </a:r>
          </a:p>
          <a:p>
            <a:endParaRPr lang="en-US" sz="2400" dirty="0"/>
          </a:p>
        </p:txBody>
      </p:sp>
    </p:spTree>
    <p:extLst>
      <p:ext uri="{BB962C8B-B14F-4D97-AF65-F5344CB8AC3E}">
        <p14:creationId xmlns:p14="http://schemas.microsoft.com/office/powerpoint/2010/main" val="353762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938592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(3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6260662" cy="4518160"/>
          </a:xfrm>
        </p:spPr>
        <p:txBody>
          <a:bodyPr/>
          <a:lstStyle/>
          <a:p>
            <a:pPr lvl="0"/>
            <a:r>
              <a:rPr lang="en-US" sz="2000" dirty="0"/>
              <a:t>Logoff:</a:t>
            </a:r>
          </a:p>
          <a:p>
            <a:pPr lvl="1"/>
            <a:r>
              <a:rPr lang="en-US" sz="1600" dirty="0"/>
              <a:t>Disconnected and idle sessions exist indefinitely by default</a:t>
            </a:r>
          </a:p>
          <a:p>
            <a:pPr lvl="1"/>
            <a:r>
              <a:rPr lang="en-US" sz="1600" dirty="0"/>
              <a:t>Set limits w/Group Policy Object:</a:t>
            </a:r>
          </a:p>
          <a:p>
            <a:pPr lvl="2"/>
            <a:r>
              <a:rPr lang="en-US" sz="1200" dirty="0"/>
              <a:t>Computer Configuration &gt; Policies &gt; Administrative Templates &gt; Windows Components &gt; Remote Desktop Services &gt; Remote Desktop Session Hosts &gt; Session Time Limits</a:t>
            </a:r>
          </a:p>
          <a:p>
            <a:pPr lvl="2"/>
            <a:r>
              <a:rPr lang="en-US" sz="1200" dirty="0"/>
              <a:t>Enable and set the limit for disconnected sessions and limit for active but idle RDS sessions. Exact limits vary by environment.</a:t>
            </a:r>
          </a:p>
          <a:p>
            <a:pPr lvl="1"/>
            <a:r>
              <a:rPr lang="en-US" sz="1600" dirty="0"/>
              <a:t>Teach users to logoff properly</a:t>
            </a:r>
          </a:p>
          <a:p>
            <a:pPr lvl="0"/>
            <a:r>
              <a:rPr lang="en-US" sz="2000" dirty="0"/>
              <a:t>Use </a:t>
            </a:r>
            <a:r>
              <a:rPr lang="en-US" sz="2000" dirty="0">
                <a:hlinkClick r:id="rId2"/>
              </a:rPr>
              <a:t>Accelerated Networking</a:t>
            </a:r>
            <a:r>
              <a:rPr lang="en-US" sz="2000" dirty="0"/>
              <a:t> on WVD VMs and File Servers in Azure (hosting either/or Profiles or user files)</a:t>
            </a:r>
          </a:p>
          <a:p>
            <a:pPr lvl="1"/>
            <a:r>
              <a:rPr lang="en-US" sz="1600" dirty="0"/>
              <a:t>Expedites network flow to/from FSLogix and WVD Systems</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deallocate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network nic update --name </a:t>
            </a:r>
            <a:r>
              <a:rPr lang="en-US" b="1" dirty="0" err="1">
                <a:latin typeface="Calibri" panose="020F0502020204030204" pitchFamily="34" charset="0"/>
                <a:cs typeface="Calibri" panose="020F0502020204030204" pitchFamily="34" charset="0"/>
              </a:rPr>
              <a:t>myNic</a:t>
            </a:r>
            <a:r>
              <a:rPr lang="en-US" b="1" dirty="0">
                <a:latin typeface="Calibri" panose="020F0502020204030204" pitchFamily="34" charset="0"/>
                <a:cs typeface="Calibri" panose="020F0502020204030204" pitchFamily="34" charset="0"/>
              </a:rPr>
              <a: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--accelerated-networking true</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start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1"/>
            <a:endParaRPr lang="en-US" sz="1200" dirty="0"/>
          </a:p>
        </p:txBody>
      </p:sp>
      <p:pic>
        <p:nvPicPr>
          <p:cNvPr id="2" name="Picture 1">
            <a:extLst>
              <a:ext uri="{FF2B5EF4-FFF2-40B4-BE49-F238E27FC236}">
                <a16:creationId xmlns:a16="http://schemas.microsoft.com/office/drawing/2014/main" id="{93CCB76C-C832-4FBE-B374-865697A32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94" y="1673011"/>
            <a:ext cx="3910989" cy="2971245"/>
          </a:xfrm>
          <a:prstGeom prst="rect">
            <a:avLst/>
          </a:prstGeom>
        </p:spPr>
      </p:pic>
      <p:cxnSp>
        <p:nvCxnSpPr>
          <p:cNvPr id="6" name="Straight Arrow Connector 5">
            <a:extLst>
              <a:ext uri="{FF2B5EF4-FFF2-40B4-BE49-F238E27FC236}">
                <a16:creationId xmlns:a16="http://schemas.microsoft.com/office/drawing/2014/main" id="{C9545433-08BC-40FE-88AD-217649B5C426}"/>
              </a:ext>
            </a:extLst>
          </p:cNvPr>
          <p:cNvCxnSpPr/>
          <p:nvPr/>
        </p:nvCxnSpPr>
        <p:spPr>
          <a:xfrm>
            <a:off x="4038600" y="3251200"/>
            <a:ext cx="3581400" cy="177800"/>
          </a:xfrm>
          <a:prstGeom prst="straightConnector1">
            <a:avLst/>
          </a:prstGeom>
          <a:ln w="38100">
            <a:solidFill>
              <a:srgbClr val="00A24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CD2F-A48C-4B9F-B843-63F7CBAA0A28}"/>
              </a:ext>
            </a:extLst>
          </p:cNvPr>
          <p:cNvSpPr>
            <a:spLocks noGrp="1"/>
          </p:cNvSpPr>
          <p:nvPr>
            <p:ph type="title"/>
          </p:nvPr>
        </p:nvSpPr>
        <p:spPr>
          <a:xfrm>
            <a:off x="588263" y="457200"/>
            <a:ext cx="11018520" cy="430887"/>
          </a:xfrm>
        </p:spPr>
        <p:txBody>
          <a:bodyPr/>
          <a:lstStyle/>
          <a:p>
            <a:r>
              <a:rPr lang="en-US" sz="2800" dirty="0"/>
              <a:t>Manage Windows 10 multi-session via Endpoint Manager (MECM)</a:t>
            </a:r>
          </a:p>
        </p:txBody>
      </p:sp>
      <p:sp>
        <p:nvSpPr>
          <p:cNvPr id="3" name="Text Placeholder 2">
            <a:extLst>
              <a:ext uri="{FF2B5EF4-FFF2-40B4-BE49-F238E27FC236}">
                <a16:creationId xmlns:a16="http://schemas.microsoft.com/office/drawing/2014/main" id="{9C8BD324-AFEA-475D-A147-E6666A9D2EFC}"/>
              </a:ext>
            </a:extLst>
          </p:cNvPr>
          <p:cNvSpPr>
            <a:spLocks noGrp="1"/>
          </p:cNvSpPr>
          <p:nvPr>
            <p:ph type="body" sz="quarter" idx="10"/>
          </p:nvPr>
        </p:nvSpPr>
        <p:spPr>
          <a:xfrm>
            <a:off x="465958" y="1188387"/>
            <a:ext cx="4705131" cy="4456605"/>
          </a:xfrm>
        </p:spPr>
        <p:txBody>
          <a:bodyPr/>
          <a:lstStyle/>
          <a:p>
            <a:r>
              <a:rPr lang="en-US" sz="2400" dirty="0"/>
              <a:t>Microsoft Endpoint Configuration Manager (previously known as Config Manager) supports Windows 10 Enterprise multi-session since build 1906</a:t>
            </a:r>
          </a:p>
          <a:p>
            <a:r>
              <a:rPr lang="en-US" sz="2400" dirty="0"/>
              <a:t>To enable the configuration of User Policies for Windows 10 EMS you must enable this setting</a:t>
            </a:r>
          </a:p>
          <a:p>
            <a:r>
              <a:rPr lang="en-US" sz="2400" dirty="0"/>
              <a:t>OS filtering requires a WMI query:</a:t>
            </a:r>
          </a:p>
          <a:p>
            <a:pPr lvl="1"/>
            <a:r>
              <a:rPr lang="en-US" sz="1800" dirty="0"/>
              <a:t>WMI query: (select * from Win32_OperatingSystem where </a:t>
            </a:r>
            <a:r>
              <a:rPr lang="en-US" sz="1800" dirty="0" err="1"/>
              <a:t>OperatingSystemSKU</a:t>
            </a:r>
            <a:r>
              <a:rPr lang="en-US" sz="1800" dirty="0"/>
              <a:t> = 175)</a:t>
            </a:r>
          </a:p>
        </p:txBody>
      </p:sp>
      <p:pic>
        <p:nvPicPr>
          <p:cNvPr id="29698" name="Picture 2">
            <a:extLst>
              <a:ext uri="{FF2B5EF4-FFF2-40B4-BE49-F238E27FC236}">
                <a16:creationId xmlns:a16="http://schemas.microsoft.com/office/drawing/2014/main" id="{83984D71-D6D3-495E-A078-E58A16BA4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80" y="1188387"/>
            <a:ext cx="6191361" cy="537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66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AD41-28F3-4F87-8804-AF6358AB58B3}"/>
              </a:ext>
            </a:extLst>
          </p:cNvPr>
          <p:cNvSpPr>
            <a:spLocks noGrp="1"/>
          </p:cNvSpPr>
          <p:nvPr>
            <p:ph type="title"/>
          </p:nvPr>
        </p:nvSpPr>
        <p:spPr>
          <a:xfrm>
            <a:off x="588263" y="457200"/>
            <a:ext cx="11018520" cy="1661993"/>
          </a:xfrm>
        </p:spPr>
        <p:txBody>
          <a:bodyPr/>
          <a:lstStyle/>
          <a:p>
            <a:r>
              <a:rPr lang="en-US" dirty="0"/>
              <a:t>Add registry key to activate office 365 without local admin rights</a:t>
            </a:r>
            <a:br>
              <a:rPr lang="en-US" dirty="0"/>
            </a:br>
            <a:endParaRPr lang="en-US" dirty="0"/>
          </a:p>
        </p:txBody>
      </p:sp>
      <p:sp>
        <p:nvSpPr>
          <p:cNvPr id="3" name="Text Placeholder 2">
            <a:extLst>
              <a:ext uri="{FF2B5EF4-FFF2-40B4-BE49-F238E27FC236}">
                <a16:creationId xmlns:a16="http://schemas.microsoft.com/office/drawing/2014/main" id="{BE0850A1-5506-45E3-B769-AE0DEDF44A8A}"/>
              </a:ext>
            </a:extLst>
          </p:cNvPr>
          <p:cNvSpPr>
            <a:spLocks noGrp="1"/>
          </p:cNvSpPr>
          <p:nvPr>
            <p:ph type="body" sz="quarter" idx="10"/>
          </p:nvPr>
        </p:nvSpPr>
        <p:spPr>
          <a:xfrm>
            <a:off x="584200" y="1435497"/>
            <a:ext cx="11018520" cy="1982081"/>
          </a:xfrm>
        </p:spPr>
        <p:txBody>
          <a:bodyPr/>
          <a:lstStyle/>
          <a:p>
            <a:r>
              <a:rPr lang="en-US" dirty="0"/>
              <a:t> </a:t>
            </a:r>
          </a:p>
          <a:p>
            <a:endParaRPr lang="en-US" dirty="0"/>
          </a:p>
          <a:p>
            <a:r>
              <a:rPr lang="en-US" dirty="0"/>
              <a:t>HKLM:\SOFTWARE\Microsoft\</a:t>
            </a:r>
            <a:r>
              <a:rPr lang="en-US" dirty="0" err="1"/>
              <a:t>OfficeSoftwareProtectionPlatform</a:t>
            </a:r>
            <a:endParaRPr lang="en-US" dirty="0"/>
          </a:p>
          <a:p>
            <a:r>
              <a:rPr lang="en-US" dirty="0"/>
              <a:t>Create </a:t>
            </a:r>
            <a:r>
              <a:rPr lang="en-US" dirty="0" err="1"/>
              <a:t>DWord</a:t>
            </a:r>
            <a:r>
              <a:rPr lang="en-US" dirty="0"/>
              <a:t> value named "</a:t>
            </a:r>
            <a:r>
              <a:rPr lang="en-US" dirty="0" err="1"/>
              <a:t>UserOperations</a:t>
            </a:r>
            <a:r>
              <a:rPr lang="en-US" dirty="0"/>
              <a:t>" -Value 1</a:t>
            </a:r>
          </a:p>
        </p:txBody>
      </p:sp>
    </p:spTree>
    <p:extLst>
      <p:ext uri="{BB962C8B-B14F-4D97-AF65-F5344CB8AC3E}">
        <p14:creationId xmlns:p14="http://schemas.microsoft.com/office/powerpoint/2010/main" val="42609145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E4E-2AD2-4F88-9A55-2860CEE853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48C77D-6F1A-4238-833F-CDEF10AF9233}"/>
              </a:ext>
            </a:extLst>
          </p:cNvPr>
          <p:cNvSpPr>
            <a:spLocks noGrp="1"/>
          </p:cNvSpPr>
          <p:nvPr>
            <p:ph type="body" sz="quarter" idx="10"/>
          </p:nvPr>
        </p:nvSpPr>
        <p:spPr>
          <a:xfrm>
            <a:off x="584200" y="1435497"/>
            <a:ext cx="11018520" cy="1723549"/>
          </a:xfrm>
        </p:spPr>
        <p:txBody>
          <a:bodyPr/>
          <a:lstStyle/>
          <a:p>
            <a:r>
              <a:rPr lang="en-US" dirty="0"/>
              <a:t>You can prevent your domain joined device from being Azure AD registered by adding this registry key – HKLM\SOFTWARE\Policies\Microsoft\Windows\</a:t>
            </a:r>
            <a:r>
              <a:rPr lang="en-US" dirty="0" err="1"/>
              <a:t>WorkplaceJoin</a:t>
            </a:r>
            <a:r>
              <a:rPr lang="en-US" dirty="0"/>
              <a:t>, “</a:t>
            </a:r>
            <a:r>
              <a:rPr lang="en-US" dirty="0" err="1"/>
              <a:t>BlockAADWorkplaceJoin</a:t>
            </a:r>
            <a:r>
              <a:rPr lang="en-US"/>
              <a:t>”=dword:00000001.</a:t>
            </a:r>
          </a:p>
        </p:txBody>
      </p:sp>
    </p:spTree>
    <p:extLst>
      <p:ext uri="{BB962C8B-B14F-4D97-AF65-F5344CB8AC3E}">
        <p14:creationId xmlns:p14="http://schemas.microsoft.com/office/powerpoint/2010/main" val="2780964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620310"/>
            <a:ext cx="6400800" cy="914096"/>
          </a:xfrm>
        </p:spPr>
        <p:txBody>
          <a:bodyPr/>
          <a:lstStyle/>
          <a:p>
            <a:r>
              <a:rPr lang="en-US" sz="6600" dirty="0"/>
              <a:t>Appendices</a:t>
            </a:r>
          </a:p>
        </p:txBody>
      </p:sp>
    </p:spTree>
    <p:extLst>
      <p:ext uri="{BB962C8B-B14F-4D97-AF65-F5344CB8AC3E}">
        <p14:creationId xmlns:p14="http://schemas.microsoft.com/office/powerpoint/2010/main" val="29355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Sustainment / Refinement Steps</a:t>
            </a:r>
          </a:p>
        </p:txBody>
      </p:sp>
    </p:spTree>
    <p:extLst>
      <p:ext uri="{BB962C8B-B14F-4D97-AF65-F5344CB8AC3E}">
        <p14:creationId xmlns:p14="http://schemas.microsoft.com/office/powerpoint/2010/main" val="26818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B6DF-E7D6-4F8E-BE5B-3812A567043F}"/>
              </a:ext>
            </a:extLst>
          </p:cNvPr>
          <p:cNvSpPr>
            <a:spLocks noGrp="1"/>
          </p:cNvSpPr>
          <p:nvPr>
            <p:ph type="title"/>
          </p:nvPr>
        </p:nvSpPr>
        <p:spPr/>
        <p:txBody>
          <a:bodyPr/>
          <a:lstStyle/>
          <a:p>
            <a:r>
              <a:rPr lang="en-US" dirty="0"/>
              <a:t>Create a Custom URL for your WVD Deployment</a:t>
            </a:r>
          </a:p>
        </p:txBody>
      </p:sp>
      <p:sp>
        <p:nvSpPr>
          <p:cNvPr id="3" name="Text Placeholder 2">
            <a:extLst>
              <a:ext uri="{FF2B5EF4-FFF2-40B4-BE49-F238E27FC236}">
                <a16:creationId xmlns:a16="http://schemas.microsoft.com/office/drawing/2014/main" id="{B586F014-4200-446C-B3A0-E124AB224666}"/>
              </a:ext>
            </a:extLst>
          </p:cNvPr>
          <p:cNvSpPr>
            <a:spLocks noGrp="1"/>
          </p:cNvSpPr>
          <p:nvPr>
            <p:ph type="body" sz="quarter" idx="10"/>
          </p:nvPr>
        </p:nvSpPr>
        <p:spPr>
          <a:xfrm>
            <a:off x="586740" y="1114342"/>
            <a:ext cx="11018520" cy="5490734"/>
          </a:xfrm>
        </p:spPr>
        <p:txBody>
          <a:bodyPr/>
          <a:lstStyle/>
          <a:p>
            <a:r>
              <a:rPr lang="en-US" sz="2400" dirty="0">
                <a:hlinkClick r:id="rId2"/>
              </a:rPr>
              <a:t>http://xenithit.blogspot.com/2020/02/create-corporate-url-for-windows.html</a:t>
            </a:r>
            <a:endParaRPr lang="en-US" sz="2400" dirty="0"/>
          </a:p>
          <a:p>
            <a:r>
              <a:rPr lang="en-US" sz="2400" dirty="0"/>
              <a:t>WVD HTML5 client uses a Microsoft URL which is long and also is the exact same for every customer:</a:t>
            </a:r>
          </a:p>
          <a:p>
            <a:pPr lvl="1"/>
            <a:r>
              <a:rPr lang="en-US" sz="1800" dirty="0">
                <a:hlinkClick r:id="rId3"/>
              </a:rPr>
              <a:t>https://rdweb.wvd.microsoft.com/webclient/index.html</a:t>
            </a:r>
            <a:r>
              <a:rPr lang="en-US" sz="1800" dirty="0"/>
              <a:t> </a:t>
            </a:r>
          </a:p>
          <a:p>
            <a:pPr lvl="1"/>
            <a:r>
              <a:rPr lang="en-US" sz="1800" dirty="0"/>
              <a:t>Alternatively, you can use </a:t>
            </a:r>
            <a:r>
              <a:rPr lang="en-US" sz="1800" dirty="0">
                <a:hlinkClick r:id="rId4"/>
              </a:rPr>
              <a:t>https://aka.ms/wvdweb</a:t>
            </a:r>
            <a:r>
              <a:rPr lang="en-US" sz="1800" dirty="0"/>
              <a:t>  </a:t>
            </a:r>
          </a:p>
          <a:p>
            <a:pPr lvl="1"/>
            <a:r>
              <a:rPr lang="en-US" sz="1800" dirty="0"/>
              <a:t>What would be better is to use a URL that looks something like </a:t>
            </a:r>
            <a:r>
              <a:rPr lang="en-US" sz="1800" dirty="0">
                <a:hlinkClick r:id="rId5"/>
              </a:rPr>
              <a:t>https://myapps.contoso.com</a:t>
            </a:r>
            <a:r>
              <a:rPr lang="en-US" sz="1800" dirty="0"/>
              <a:t> </a:t>
            </a:r>
          </a:p>
          <a:p>
            <a:r>
              <a:rPr lang="en-US" sz="2400" dirty="0"/>
              <a:t>There are two very simple methods to achieve this, the first is using an Azure Function App, the second is to use Azure Front Door</a:t>
            </a:r>
          </a:p>
          <a:p>
            <a:pPr lvl="1"/>
            <a:r>
              <a:rPr lang="en-US" sz="1800" dirty="0"/>
              <a:t>more details on AFD are in the article</a:t>
            </a:r>
          </a:p>
          <a:p>
            <a:r>
              <a:rPr lang="en-US" sz="2400" dirty="0"/>
              <a:t>An Azure Function App will require a tiny bit of code but can be free to use; Azure Front door does not require any coding at all for this capability, but will always have a cost</a:t>
            </a:r>
          </a:p>
          <a:p>
            <a:pPr lvl="1"/>
            <a:r>
              <a:rPr lang="en-US" sz="1800" dirty="0"/>
              <a:t>This article describes how to do this using a Function App, and will guide you through how to set this up</a:t>
            </a:r>
          </a:p>
          <a:p>
            <a:pPr lvl="1"/>
            <a:r>
              <a:rPr lang="en-US" sz="1800" dirty="0"/>
              <a:t>One of the great things about Function Apps is that the first 1,000,000 executions are free which is very handy</a:t>
            </a:r>
          </a:p>
        </p:txBody>
      </p:sp>
    </p:spTree>
    <p:extLst>
      <p:ext uri="{BB962C8B-B14F-4D97-AF65-F5344CB8AC3E}">
        <p14:creationId xmlns:p14="http://schemas.microsoft.com/office/powerpoint/2010/main" val="10406306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8887-F494-4A7D-A4A3-1C45105866F0}"/>
              </a:ext>
            </a:extLst>
          </p:cNvPr>
          <p:cNvSpPr>
            <a:spLocks noGrp="1"/>
          </p:cNvSpPr>
          <p:nvPr>
            <p:ph type="title"/>
          </p:nvPr>
        </p:nvSpPr>
        <p:spPr/>
        <p:txBody>
          <a:bodyPr/>
          <a:lstStyle/>
          <a:p>
            <a:r>
              <a:rPr lang="en-US" dirty="0"/>
              <a:t>Build a Custom WVD Deployment Template (raw)</a:t>
            </a:r>
          </a:p>
        </p:txBody>
      </p:sp>
      <p:sp>
        <p:nvSpPr>
          <p:cNvPr id="3" name="Text Placeholder 2">
            <a:extLst>
              <a:ext uri="{FF2B5EF4-FFF2-40B4-BE49-F238E27FC236}">
                <a16:creationId xmlns:a16="http://schemas.microsoft.com/office/drawing/2014/main" id="{2422F453-B255-434F-8579-951EE6DFC2F3}"/>
              </a:ext>
            </a:extLst>
          </p:cNvPr>
          <p:cNvSpPr>
            <a:spLocks noGrp="1"/>
          </p:cNvSpPr>
          <p:nvPr>
            <p:ph type="body" sz="quarter" idx="10"/>
          </p:nvPr>
        </p:nvSpPr>
        <p:spPr>
          <a:xfrm>
            <a:off x="584200" y="1435497"/>
            <a:ext cx="11018520" cy="3102388"/>
          </a:xfrm>
        </p:spPr>
        <p:txBody>
          <a:bodyPr/>
          <a:lstStyle/>
          <a:p>
            <a:r>
              <a:rPr lang="en-US" dirty="0">
                <a:hlinkClick r:id="rId2"/>
              </a:rPr>
              <a:t>https://raw.githubusercontent.com/Azure/RDS-Templates/wvd-templates_preview_20200402.1900.0/wvd-templates/Create%20and%20provision%20WVD%20host%20pool/mainTemplate.json</a:t>
            </a:r>
            <a:endParaRPr lang="en-US" dirty="0"/>
          </a:p>
          <a:p>
            <a:r>
              <a:rPr lang="en-US" dirty="0"/>
              <a:t>This is the value to  use for the _</a:t>
            </a:r>
            <a:r>
              <a:rPr lang="en-US" dirty="0" err="1"/>
              <a:t>artifactsLocation</a:t>
            </a:r>
            <a:r>
              <a:rPr lang="en-US" dirty="0"/>
              <a:t> parameter </a:t>
            </a:r>
            <a:r>
              <a:rPr lang="en-US" u="sng" dirty="0">
                <a:hlinkClick r:id="rId3" tooltip="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a:rPr>
              <a:t>https://raw.githubusercontent.com/Azure/RDS-Templates/wvd-templates_preview_20200402.1900.0/wvd-templates/</a:t>
            </a:r>
            <a:endParaRPr lang="en-US" dirty="0"/>
          </a:p>
        </p:txBody>
      </p:sp>
    </p:spTree>
    <p:extLst>
      <p:ext uri="{BB962C8B-B14F-4D97-AF65-F5344CB8AC3E}">
        <p14:creationId xmlns:p14="http://schemas.microsoft.com/office/powerpoint/2010/main" val="12582764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5333A6-BA5C-48AB-ACF3-71734EA01CC0}"/>
              </a:ext>
            </a:extLst>
          </p:cNvPr>
          <p:cNvSpPr>
            <a:spLocks noGrp="1"/>
          </p:cNvSpPr>
          <p:nvPr>
            <p:ph type="title"/>
          </p:nvPr>
        </p:nvSpPr>
        <p:spPr/>
        <p:txBody>
          <a:bodyPr/>
          <a:lstStyle/>
          <a:p>
            <a:r>
              <a:rPr lang="en-US" dirty="0"/>
              <a:t>Adjust Idle Session Logoff</a:t>
            </a:r>
          </a:p>
        </p:txBody>
      </p:sp>
      <p:sp>
        <p:nvSpPr>
          <p:cNvPr id="4" name="Text Placeholder 3">
            <a:extLst>
              <a:ext uri="{FF2B5EF4-FFF2-40B4-BE49-F238E27FC236}">
                <a16:creationId xmlns:a16="http://schemas.microsoft.com/office/drawing/2014/main" id="{F755C20D-3EFC-4C35-8575-EA4F722B4C98}"/>
              </a:ext>
            </a:extLst>
          </p:cNvPr>
          <p:cNvSpPr>
            <a:spLocks noGrp="1"/>
          </p:cNvSpPr>
          <p:nvPr>
            <p:ph type="body" sz="quarter" idx="10"/>
          </p:nvPr>
        </p:nvSpPr>
        <p:spPr>
          <a:xfrm>
            <a:off x="584200" y="1435497"/>
            <a:ext cx="4683636" cy="4592026"/>
          </a:xfrm>
        </p:spPr>
        <p:txBody>
          <a:bodyPr/>
          <a:lstStyle/>
          <a:p>
            <a:r>
              <a:rPr lang="en-US" sz="2400" dirty="0"/>
              <a:t>Disconnected and idle sessions will exist indefinitely without intervention</a:t>
            </a:r>
          </a:p>
          <a:p>
            <a:r>
              <a:rPr lang="en-US" sz="2400" dirty="0"/>
              <a:t>Set limits on idle and disconnected sessions with a Group Policy Object </a:t>
            </a:r>
          </a:p>
          <a:p>
            <a:pPr lvl="1"/>
            <a:r>
              <a:rPr lang="en-US" sz="1800" dirty="0"/>
              <a:t>Create a GPO and modify the settings under </a:t>
            </a:r>
          </a:p>
          <a:p>
            <a:pPr lvl="2"/>
            <a:r>
              <a:rPr lang="en-US" sz="1400" dirty="0"/>
              <a:t>Computer Configuration &gt; Policies &gt; Administrative Templates &gt; Windows Components &gt; Remote Desktop Services &gt; Remote Desktop Session Hosts &gt; Session Time Limits</a:t>
            </a:r>
          </a:p>
          <a:p>
            <a:pPr lvl="2"/>
            <a:r>
              <a:rPr lang="en-US" sz="1400" dirty="0"/>
              <a:t>Enable and set the limit for disconnected sessions and limit for active but idle RDS sessions. Exact limits vary by environment.</a:t>
            </a:r>
          </a:p>
        </p:txBody>
      </p:sp>
      <p:pic>
        <p:nvPicPr>
          <p:cNvPr id="29698" name="Picture 2">
            <a:extLst>
              <a:ext uri="{FF2B5EF4-FFF2-40B4-BE49-F238E27FC236}">
                <a16:creationId xmlns:a16="http://schemas.microsoft.com/office/drawing/2014/main" id="{1BF9C123-9896-417B-AB4F-9C0C41A81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739" y="1775438"/>
            <a:ext cx="6342179" cy="385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452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9AA3-F322-4959-871F-79287620F7E7}"/>
              </a:ext>
            </a:extLst>
          </p:cNvPr>
          <p:cNvSpPr>
            <a:spLocks noGrp="1"/>
          </p:cNvSpPr>
          <p:nvPr>
            <p:ph type="title"/>
          </p:nvPr>
        </p:nvSpPr>
        <p:spPr>
          <a:xfrm>
            <a:off x="588263" y="457200"/>
            <a:ext cx="11018520" cy="861774"/>
          </a:xfrm>
        </p:spPr>
        <p:txBody>
          <a:bodyPr/>
          <a:lstStyle/>
          <a:p>
            <a:r>
              <a:rPr lang="en-US" dirty="0"/>
              <a:t>Set A Time Zone GPO</a:t>
            </a:r>
            <a:br>
              <a:rPr lang="en-US" dirty="0"/>
            </a:br>
            <a:r>
              <a:rPr lang="en-US" sz="1800" b="0" dirty="0">
                <a:hlinkClick r:id="rId2"/>
              </a:rPr>
              <a:t>https://dennisspan.com/configuring-the-time-zone-and-code-page-with-group-policy/</a:t>
            </a:r>
            <a:endParaRPr lang="en-US" b="0" dirty="0"/>
          </a:p>
        </p:txBody>
      </p:sp>
      <p:sp>
        <p:nvSpPr>
          <p:cNvPr id="3" name="Text Placeholder 2">
            <a:extLst>
              <a:ext uri="{FF2B5EF4-FFF2-40B4-BE49-F238E27FC236}">
                <a16:creationId xmlns:a16="http://schemas.microsoft.com/office/drawing/2014/main" id="{DD330EF9-5097-42A6-97B3-2AE0CAA2E2B9}"/>
              </a:ext>
            </a:extLst>
          </p:cNvPr>
          <p:cNvSpPr>
            <a:spLocks noGrp="1"/>
          </p:cNvSpPr>
          <p:nvPr>
            <p:ph type="body" sz="quarter" idx="10"/>
          </p:nvPr>
        </p:nvSpPr>
        <p:spPr>
          <a:xfrm>
            <a:off x="5159957" y="1574101"/>
            <a:ext cx="6446826" cy="1083374"/>
          </a:xfrm>
        </p:spPr>
        <p:txBody>
          <a:bodyPr/>
          <a:lstStyle/>
          <a:p>
            <a:r>
              <a:rPr lang="en-US" sz="1600" dirty="0"/>
              <a:t>HKLM\SYSTEM\</a:t>
            </a:r>
            <a:r>
              <a:rPr lang="en-US" sz="1600" dirty="0" err="1"/>
              <a:t>CurrentControlSet</a:t>
            </a:r>
            <a:r>
              <a:rPr lang="en-US" sz="1600" dirty="0"/>
              <a:t>\Control\</a:t>
            </a:r>
            <a:r>
              <a:rPr lang="en-US" sz="1600" dirty="0" err="1"/>
              <a:t>TimeZoneInformation</a:t>
            </a:r>
            <a:endParaRPr lang="en-US" sz="1600" dirty="0"/>
          </a:p>
          <a:p>
            <a:r>
              <a:rPr lang="en-US" sz="1600" dirty="0"/>
              <a:t>Tick the box of each individual registry value (as shown in the image below)</a:t>
            </a:r>
          </a:p>
          <a:p>
            <a:r>
              <a:rPr lang="en-US" sz="1600" dirty="0"/>
              <a:t>Use the scroll bar on the right to go down in the list. </a:t>
            </a:r>
          </a:p>
        </p:txBody>
      </p:sp>
      <p:pic>
        <p:nvPicPr>
          <p:cNvPr id="29698" name="Picture 2" descr="Configuring the time zone and code page with Group Policy - Group Policy Preference registry wizard">
            <a:extLst>
              <a:ext uri="{FF2B5EF4-FFF2-40B4-BE49-F238E27FC236}">
                <a16:creationId xmlns:a16="http://schemas.microsoft.com/office/drawing/2014/main" id="{BE9BFB0E-5E95-4285-BB84-75327790D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56" y="1574101"/>
            <a:ext cx="4418854" cy="473448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onfiguring the time zone and code page with Group Policy - Group Policy Preference registry wizard registry browser">
            <a:extLst>
              <a:ext uri="{FF2B5EF4-FFF2-40B4-BE49-F238E27FC236}">
                <a16:creationId xmlns:a16="http://schemas.microsoft.com/office/drawing/2014/main" id="{B158C157-485B-49A9-BB35-1C6D08F9C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159" y="2697821"/>
            <a:ext cx="47529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50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cs typeface="Segoe UI"/>
              </a:rPr>
              <a:t>Scale based on schedule and load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00133" y="5347082"/>
            <a:ext cx="4153168" cy="422417"/>
          </a:xfrm>
        </p:spPr>
        <p:txBody>
          <a:bodyPr/>
          <a:lstStyle/>
          <a:p>
            <a:pPr marL="448193" lvl="3" indent="-112048"/>
            <a:endParaRPr lang="en-US"/>
          </a:p>
          <a:p>
            <a:pPr marL="448193" lvl="3" indent="-112048"/>
            <a:endParaRPr lang="en-US"/>
          </a:p>
        </p:txBody>
      </p:sp>
      <p:pic>
        <p:nvPicPr>
          <p:cNvPr id="2" name="Picture 1">
            <a:extLst>
              <a:ext uri="{FF2B5EF4-FFF2-40B4-BE49-F238E27FC236}">
                <a16:creationId xmlns:a16="http://schemas.microsoft.com/office/drawing/2014/main" id="{2A4B3110-6551-4EDD-A935-B80C91C5B15E}"/>
              </a:ext>
            </a:extLst>
          </p:cNvPr>
          <p:cNvPicPr>
            <a:picLocks noChangeAspect="1"/>
          </p:cNvPicPr>
          <p:nvPr/>
        </p:nvPicPr>
        <p:blipFill>
          <a:blip r:embed="rId3"/>
          <a:stretch>
            <a:fillRect/>
          </a:stretch>
        </p:blipFill>
        <p:spPr>
          <a:xfrm>
            <a:off x="5724872" y="2001929"/>
            <a:ext cx="6315952" cy="3094981"/>
          </a:xfrm>
          <a:prstGeom prst="rect">
            <a:avLst/>
          </a:prstGeom>
          <a:ln>
            <a:solidFill>
              <a:schemeClr val="tx2"/>
            </a:solidFill>
          </a:ln>
        </p:spPr>
      </p:pic>
      <p:sp>
        <p:nvSpPr>
          <p:cNvPr id="3" name="Oval 2">
            <a:extLst>
              <a:ext uri="{FF2B5EF4-FFF2-40B4-BE49-F238E27FC236}">
                <a16:creationId xmlns:a16="http://schemas.microsoft.com/office/drawing/2014/main" id="{FEE5E28D-FE7D-4B5B-82E2-08FEABD53588}"/>
              </a:ext>
            </a:extLst>
          </p:cNvPr>
          <p:cNvSpPr/>
          <p:nvPr/>
        </p:nvSpPr>
        <p:spPr bwMode="auto">
          <a:xfrm>
            <a:off x="827667" y="1964169"/>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1</a:t>
            </a:r>
          </a:p>
        </p:txBody>
      </p:sp>
      <p:sp>
        <p:nvSpPr>
          <p:cNvPr id="4" name="Rectangle 3">
            <a:extLst>
              <a:ext uri="{FF2B5EF4-FFF2-40B4-BE49-F238E27FC236}">
                <a16:creationId xmlns:a16="http://schemas.microsoft.com/office/drawing/2014/main" id="{548F0D8D-1236-4977-A23E-9BFD123EADDD}"/>
              </a:ext>
            </a:extLst>
          </p:cNvPr>
          <p:cNvSpPr/>
          <p:nvPr/>
        </p:nvSpPr>
        <p:spPr>
          <a:xfrm>
            <a:off x="1053459" y="1871463"/>
            <a:ext cx="4318087" cy="633625"/>
          </a:xfrm>
          <a:prstGeom prst="rect">
            <a:avLst/>
          </a:prstGeom>
        </p:spPr>
        <p:txBody>
          <a:bodyPr wrap="square">
            <a:spAutoFit/>
          </a:bodyPr>
          <a:lstStyle/>
          <a:p>
            <a:pPr marL="336145" lvl="3"/>
            <a:r>
              <a:rPr lang="en-US">
                <a:solidFill>
                  <a:srgbClr val="000000"/>
                </a:solidFill>
                <a:latin typeface="Segoe UI"/>
              </a:rPr>
              <a:t>Schedule VMs to start and stop based on Peak and Off-Peak business hours</a:t>
            </a:r>
          </a:p>
        </p:txBody>
      </p:sp>
      <p:sp>
        <p:nvSpPr>
          <p:cNvPr id="6" name="Oval 5">
            <a:extLst>
              <a:ext uri="{FF2B5EF4-FFF2-40B4-BE49-F238E27FC236}">
                <a16:creationId xmlns:a16="http://schemas.microsoft.com/office/drawing/2014/main" id="{721F728B-360E-45CA-80F8-ADE3BD5D8463}"/>
              </a:ext>
            </a:extLst>
          </p:cNvPr>
          <p:cNvSpPr/>
          <p:nvPr/>
        </p:nvSpPr>
        <p:spPr bwMode="auto">
          <a:xfrm>
            <a:off x="827667" y="3325314"/>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2</a:t>
            </a:r>
          </a:p>
        </p:txBody>
      </p:sp>
      <p:sp>
        <p:nvSpPr>
          <p:cNvPr id="7" name="Rectangle 6">
            <a:extLst>
              <a:ext uri="{FF2B5EF4-FFF2-40B4-BE49-F238E27FC236}">
                <a16:creationId xmlns:a16="http://schemas.microsoft.com/office/drawing/2014/main" id="{DFA49D48-39FB-4ADC-9B44-9E5F1F61503D}"/>
              </a:ext>
            </a:extLst>
          </p:cNvPr>
          <p:cNvSpPr/>
          <p:nvPr/>
        </p:nvSpPr>
        <p:spPr>
          <a:xfrm>
            <a:off x="1053459" y="3232608"/>
            <a:ext cx="4318087" cy="633625"/>
          </a:xfrm>
          <a:prstGeom prst="rect">
            <a:avLst/>
          </a:prstGeom>
        </p:spPr>
        <p:txBody>
          <a:bodyPr wrap="square">
            <a:spAutoFit/>
          </a:bodyPr>
          <a:lstStyle/>
          <a:p>
            <a:pPr marL="336145" lvl="3"/>
            <a:r>
              <a:rPr lang="en-US">
                <a:solidFill>
                  <a:srgbClr val="000000"/>
                </a:solidFill>
                <a:latin typeface="Segoe UI"/>
              </a:rPr>
              <a:t>Scale out VMs based on number of sessions per CPU core</a:t>
            </a:r>
          </a:p>
        </p:txBody>
      </p:sp>
      <p:sp>
        <p:nvSpPr>
          <p:cNvPr id="9" name="Oval 8">
            <a:extLst>
              <a:ext uri="{FF2B5EF4-FFF2-40B4-BE49-F238E27FC236}">
                <a16:creationId xmlns:a16="http://schemas.microsoft.com/office/drawing/2014/main" id="{1FA7E4BE-CB1F-4361-9B43-5B730CBCB5FE}"/>
              </a:ext>
            </a:extLst>
          </p:cNvPr>
          <p:cNvSpPr/>
          <p:nvPr/>
        </p:nvSpPr>
        <p:spPr bwMode="auto">
          <a:xfrm>
            <a:off x="827667" y="4686460"/>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3</a:t>
            </a:r>
          </a:p>
        </p:txBody>
      </p:sp>
      <p:sp>
        <p:nvSpPr>
          <p:cNvPr id="11" name="Rectangle 10">
            <a:extLst>
              <a:ext uri="{FF2B5EF4-FFF2-40B4-BE49-F238E27FC236}">
                <a16:creationId xmlns:a16="http://schemas.microsoft.com/office/drawing/2014/main" id="{0B225A20-E701-41A3-8672-90D6884EB3F1}"/>
              </a:ext>
            </a:extLst>
          </p:cNvPr>
          <p:cNvSpPr/>
          <p:nvPr/>
        </p:nvSpPr>
        <p:spPr>
          <a:xfrm>
            <a:off x="1053459" y="4441902"/>
            <a:ext cx="4318087" cy="905179"/>
          </a:xfrm>
          <a:prstGeom prst="rect">
            <a:avLst/>
          </a:prstGeom>
        </p:spPr>
        <p:txBody>
          <a:bodyPr wrap="square">
            <a:spAutoFit/>
          </a:bodyPr>
          <a:lstStyle/>
          <a:p>
            <a:pPr marL="336145" lvl="3"/>
            <a:r>
              <a:rPr lang="en-US">
                <a:solidFill>
                  <a:srgbClr val="000000"/>
                </a:solidFill>
                <a:latin typeface="Segoe UI"/>
              </a:rPr>
              <a:t>Scale in VMs during Off-Peak hours, leaving the minimum number of session host VMs running</a:t>
            </a:r>
          </a:p>
        </p:txBody>
      </p:sp>
    </p:spTree>
    <p:extLst>
      <p:ext uri="{BB962C8B-B14F-4D97-AF65-F5344CB8AC3E}">
        <p14:creationId xmlns:p14="http://schemas.microsoft.com/office/powerpoint/2010/main" val="3023227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47F3-1DF8-46E9-97FD-8B93572226F9}"/>
              </a:ext>
            </a:extLst>
          </p:cNvPr>
          <p:cNvSpPr>
            <a:spLocks noGrp="1"/>
          </p:cNvSpPr>
          <p:nvPr>
            <p:ph type="title"/>
          </p:nvPr>
        </p:nvSpPr>
        <p:spPr>
          <a:xfrm>
            <a:off x="588263" y="457200"/>
            <a:ext cx="11018520" cy="492443"/>
          </a:xfrm>
        </p:spPr>
        <p:txBody>
          <a:bodyPr/>
          <a:lstStyle/>
          <a:p>
            <a:r>
              <a:rPr lang="en-US" sz="3200" dirty="0"/>
              <a:t>Scaling Windows Virtual Desktop with Azure Automation</a:t>
            </a:r>
          </a:p>
        </p:txBody>
      </p:sp>
      <p:grpSp>
        <p:nvGrpSpPr>
          <p:cNvPr id="11" name="Group 10">
            <a:extLst>
              <a:ext uri="{FF2B5EF4-FFF2-40B4-BE49-F238E27FC236}">
                <a16:creationId xmlns:a16="http://schemas.microsoft.com/office/drawing/2014/main" id="{547069A7-B21B-4685-872F-2CE89286F604}"/>
              </a:ext>
            </a:extLst>
          </p:cNvPr>
          <p:cNvGrpSpPr/>
          <p:nvPr/>
        </p:nvGrpSpPr>
        <p:grpSpPr>
          <a:xfrm>
            <a:off x="553262" y="1275092"/>
            <a:ext cx="11079251" cy="5182456"/>
            <a:chOff x="564356" y="1300163"/>
            <a:chExt cx="10929938" cy="5126905"/>
          </a:xfrm>
        </p:grpSpPr>
        <p:sp>
          <p:nvSpPr>
            <p:cNvPr id="3" name="Rectangle 2">
              <a:extLst>
                <a:ext uri="{FF2B5EF4-FFF2-40B4-BE49-F238E27FC236}">
                  <a16:creationId xmlns:a16="http://schemas.microsoft.com/office/drawing/2014/main" id="{4E22CA9F-67A5-4E2D-9F4A-E84CF7F04D59}"/>
                </a:ext>
              </a:extLst>
            </p:cNvPr>
            <p:cNvSpPr/>
            <p:nvPr/>
          </p:nvSpPr>
          <p:spPr bwMode="auto">
            <a:xfrm>
              <a:off x="564356" y="1300163"/>
              <a:ext cx="10929938" cy="5126905"/>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WebhooksOverview">
              <a:extLst>
                <a:ext uri="{FF2B5EF4-FFF2-40B4-BE49-F238E27FC236}">
                  <a16:creationId xmlns:a16="http://schemas.microsoft.com/office/drawing/2014/main" id="{1038F936-BB11-4D9E-AADC-09BF962F8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57" y="1641769"/>
              <a:ext cx="9383667" cy="4673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8508EB-117D-453C-9C0D-0E923FE2F113}"/>
                </a:ext>
              </a:extLst>
            </p:cNvPr>
            <p:cNvPicPr>
              <a:picLocks noChangeAspect="1"/>
            </p:cNvPicPr>
            <p:nvPr/>
          </p:nvPicPr>
          <p:blipFill>
            <a:blip r:embed="rId3"/>
            <a:stretch>
              <a:fillRect/>
            </a:stretch>
          </p:blipFill>
          <p:spPr>
            <a:xfrm>
              <a:off x="1215142" y="2318468"/>
              <a:ext cx="1757237" cy="1757237"/>
            </a:xfrm>
            <a:prstGeom prst="rect">
              <a:avLst/>
            </a:prstGeom>
          </p:spPr>
        </p:pic>
        <p:sp>
          <p:nvSpPr>
            <p:cNvPr id="5" name="TextBox 4">
              <a:extLst>
                <a:ext uri="{FF2B5EF4-FFF2-40B4-BE49-F238E27FC236}">
                  <a16:creationId xmlns:a16="http://schemas.microsoft.com/office/drawing/2014/main" id="{2118F668-3CD8-43DA-BC4C-48D3320CDF88}"/>
                </a:ext>
              </a:extLst>
            </p:cNvPr>
            <p:cNvSpPr txBox="1"/>
            <p:nvPr/>
          </p:nvSpPr>
          <p:spPr>
            <a:xfrm>
              <a:off x="1064925" y="4137252"/>
              <a:ext cx="2234492" cy="298493"/>
            </a:xfrm>
            <a:prstGeom prst="rect">
              <a:avLst/>
            </a:prstGeom>
            <a:noFill/>
          </p:spPr>
          <p:txBody>
            <a:bodyPr wrap="square" lIns="0" tIns="0" rIns="0" bIns="0" rtlCol="0">
              <a:spAutoFit/>
            </a:bodyPr>
            <a:lstStyle/>
            <a:p>
              <a:r>
                <a:rPr lang="en-US" sz="1961" b="1">
                  <a:gradFill>
                    <a:gsLst>
                      <a:gs pos="2917">
                        <a:srgbClr val="000000"/>
                      </a:gs>
                      <a:gs pos="30000">
                        <a:srgbClr val="000000"/>
                      </a:gs>
                    </a:gsLst>
                    <a:lin ang="5400000" scaled="0"/>
                  </a:gradFill>
                  <a:latin typeface="Segoe UI"/>
                </a:rPr>
                <a:t>Azure Logic Apps</a:t>
              </a:r>
            </a:p>
          </p:txBody>
        </p:sp>
        <p:pic>
          <p:nvPicPr>
            <p:cNvPr id="6" name="Picture 5">
              <a:extLst>
                <a:ext uri="{FF2B5EF4-FFF2-40B4-BE49-F238E27FC236}">
                  <a16:creationId xmlns:a16="http://schemas.microsoft.com/office/drawing/2014/main" id="{EEF7A1D1-4200-43B6-B3FF-83EEC946C0F4}"/>
                </a:ext>
              </a:extLst>
            </p:cNvPr>
            <p:cNvPicPr>
              <a:picLocks noChangeAspect="1"/>
            </p:cNvPicPr>
            <p:nvPr/>
          </p:nvPicPr>
          <p:blipFill>
            <a:blip r:embed="rId4"/>
            <a:stretch>
              <a:fillRect/>
            </a:stretch>
          </p:blipFill>
          <p:spPr>
            <a:xfrm>
              <a:off x="9788981" y="2607631"/>
              <a:ext cx="1436782" cy="1381823"/>
            </a:xfrm>
            <a:prstGeom prst="rect">
              <a:avLst/>
            </a:prstGeom>
          </p:spPr>
        </p:pic>
        <p:pic>
          <p:nvPicPr>
            <p:cNvPr id="7" name="Picture 6">
              <a:extLst>
                <a:ext uri="{FF2B5EF4-FFF2-40B4-BE49-F238E27FC236}">
                  <a16:creationId xmlns:a16="http://schemas.microsoft.com/office/drawing/2014/main" id="{CF48DB00-B5C4-4AFC-848A-81AD2CC22DB3}"/>
                </a:ext>
              </a:extLst>
            </p:cNvPr>
            <p:cNvPicPr>
              <a:picLocks noChangeAspect="1"/>
            </p:cNvPicPr>
            <p:nvPr/>
          </p:nvPicPr>
          <p:blipFill>
            <a:blip r:embed="rId5"/>
            <a:stretch>
              <a:fillRect/>
            </a:stretch>
          </p:blipFill>
          <p:spPr>
            <a:xfrm>
              <a:off x="8560501" y="3092764"/>
              <a:ext cx="1224051" cy="233153"/>
            </a:xfrm>
            <a:prstGeom prst="rect">
              <a:avLst/>
            </a:prstGeom>
          </p:spPr>
        </p:pic>
        <p:sp>
          <p:nvSpPr>
            <p:cNvPr id="8" name="TextBox 7">
              <a:extLst>
                <a:ext uri="{FF2B5EF4-FFF2-40B4-BE49-F238E27FC236}">
                  <a16:creationId xmlns:a16="http://schemas.microsoft.com/office/drawing/2014/main" id="{A90905DB-39F1-480F-A673-1A3989A5B00D}"/>
                </a:ext>
              </a:extLst>
            </p:cNvPr>
            <p:cNvSpPr txBox="1"/>
            <p:nvPr/>
          </p:nvSpPr>
          <p:spPr>
            <a:xfrm>
              <a:off x="9784551" y="4029541"/>
              <a:ext cx="1436782" cy="596984"/>
            </a:xfrm>
            <a:prstGeom prst="rect">
              <a:avLst/>
            </a:prstGeom>
            <a:noFill/>
          </p:spPr>
          <p:txBody>
            <a:bodyPr wrap="square" lIns="0" tIns="0" rIns="0" bIns="0" rtlCol="0">
              <a:spAutoFit/>
            </a:bodyPr>
            <a:lstStyle/>
            <a:p>
              <a:pPr algn="ctr"/>
              <a:r>
                <a:rPr lang="en-US" sz="1961" b="1">
                  <a:gradFill>
                    <a:gsLst>
                      <a:gs pos="2917">
                        <a:srgbClr val="000000"/>
                      </a:gs>
                      <a:gs pos="30000">
                        <a:srgbClr val="000000"/>
                      </a:gs>
                    </a:gsLst>
                    <a:lin ang="5400000" scaled="0"/>
                  </a:gradFill>
                  <a:latin typeface="Segoe UI"/>
                </a:rPr>
                <a:t>WVD Host Pool</a:t>
              </a:r>
            </a:p>
          </p:txBody>
        </p:sp>
        <p:sp>
          <p:nvSpPr>
            <p:cNvPr id="13" name="TextBox 12">
              <a:extLst>
                <a:ext uri="{FF2B5EF4-FFF2-40B4-BE49-F238E27FC236}">
                  <a16:creationId xmlns:a16="http://schemas.microsoft.com/office/drawing/2014/main" id="{644FDB63-880B-44BA-93F3-7DFC2261A529}"/>
                </a:ext>
              </a:extLst>
            </p:cNvPr>
            <p:cNvSpPr txBox="1"/>
            <p:nvPr/>
          </p:nvSpPr>
          <p:spPr>
            <a:xfrm>
              <a:off x="7143283" y="4186507"/>
              <a:ext cx="1193006" cy="304462"/>
            </a:xfrm>
            <a:prstGeom prst="rect">
              <a:avLst/>
            </a:prstGeom>
            <a:noFill/>
          </p:spPr>
          <p:txBody>
            <a:bodyPr wrap="square" lIns="0" tIns="0" rIns="0" bIns="0" rtlCol="0">
              <a:spAutoFit/>
            </a:bodyPr>
            <a:lstStyle/>
            <a:p>
              <a:endParaRPr lang="en-US" sz="2000" b="1">
                <a:gradFill>
                  <a:gsLst>
                    <a:gs pos="2917">
                      <a:srgbClr val="000000"/>
                    </a:gs>
                    <a:gs pos="30000">
                      <a:srgbClr val="000000"/>
                    </a:gs>
                  </a:gsLst>
                  <a:lin ang="5400000" scaled="0"/>
                </a:gradFill>
                <a:latin typeface="Segoe UI"/>
              </a:endParaRPr>
            </a:p>
          </p:txBody>
        </p:sp>
      </p:grpSp>
      <p:sp>
        <p:nvSpPr>
          <p:cNvPr id="9" name="Rectangle 8">
            <a:extLst>
              <a:ext uri="{FF2B5EF4-FFF2-40B4-BE49-F238E27FC236}">
                <a16:creationId xmlns:a16="http://schemas.microsoft.com/office/drawing/2014/main" id="{4C1CF176-39FE-4E72-A3AB-DBCC1C04D4A1}"/>
              </a:ext>
            </a:extLst>
          </p:cNvPr>
          <p:cNvSpPr/>
          <p:nvPr/>
        </p:nvSpPr>
        <p:spPr bwMode="auto">
          <a:xfrm>
            <a:off x="7956839" y="4952166"/>
            <a:ext cx="2177031" cy="119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961" b="1">
                <a:gradFill>
                  <a:gsLst>
                    <a:gs pos="2917">
                      <a:srgbClr val="000000"/>
                    </a:gs>
                    <a:gs pos="30000">
                      <a:srgbClr val="000000"/>
                    </a:gs>
                  </a:gsLst>
                  <a:lin ang="5400000" scaled="0"/>
                </a:gradFill>
                <a:latin typeface="Segoe UI"/>
              </a:rPr>
              <a:t>WVD Scaling logic</a:t>
            </a:r>
          </a:p>
        </p:txBody>
      </p:sp>
    </p:spTree>
    <p:extLst>
      <p:ext uri="{BB962C8B-B14F-4D97-AF65-F5344CB8AC3E}">
        <p14:creationId xmlns:p14="http://schemas.microsoft.com/office/powerpoint/2010/main" val="4820788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97F-48F0-4444-8537-2EEF48685A4F}"/>
              </a:ext>
            </a:extLst>
          </p:cNvPr>
          <p:cNvSpPr>
            <a:spLocks noGrp="1"/>
          </p:cNvSpPr>
          <p:nvPr>
            <p:ph type="title"/>
          </p:nvPr>
        </p:nvSpPr>
        <p:spPr/>
        <p:txBody>
          <a:bodyPr/>
          <a:lstStyle/>
          <a:p>
            <a:r>
              <a:rPr lang="en-US" dirty="0"/>
              <a:t>Scaling up and Down and/or Adding Hosts to WVD</a:t>
            </a:r>
          </a:p>
        </p:txBody>
      </p:sp>
      <p:sp>
        <p:nvSpPr>
          <p:cNvPr id="3" name="Text Placeholder 2">
            <a:extLst>
              <a:ext uri="{FF2B5EF4-FFF2-40B4-BE49-F238E27FC236}">
                <a16:creationId xmlns:a16="http://schemas.microsoft.com/office/drawing/2014/main" id="{D172C595-4493-47D5-B8C7-B74EB364E44B}"/>
              </a:ext>
            </a:extLst>
          </p:cNvPr>
          <p:cNvSpPr>
            <a:spLocks noGrp="1"/>
          </p:cNvSpPr>
          <p:nvPr>
            <p:ph type="body" sz="quarter" idx="10"/>
          </p:nvPr>
        </p:nvSpPr>
        <p:spPr>
          <a:xfrm>
            <a:off x="584200" y="1435497"/>
            <a:ext cx="11018520" cy="5810822"/>
          </a:xfrm>
        </p:spPr>
        <p:txBody>
          <a:bodyPr/>
          <a:lstStyle/>
          <a:p>
            <a:r>
              <a:rPr lang="en-US" dirty="0"/>
              <a:t>Start/Stop serverless automation on Host Pool VMs </a:t>
            </a:r>
            <a:r>
              <a:rPr lang="en-US" dirty="0">
                <a:hlinkClick r:id="rId2"/>
              </a:rPr>
              <a:t>https://docs.microsoft.com/en-us/azure/virtual-desktop/set-up-scaling-script</a:t>
            </a:r>
            <a:endParaRPr lang="en-US" dirty="0"/>
          </a:p>
          <a:p>
            <a:r>
              <a:rPr lang="en-US" dirty="0"/>
              <a:t>Scales WITHIN Host Pool turning on/off VMs in the Pool</a:t>
            </a:r>
          </a:p>
          <a:p>
            <a:endParaRPr lang="en-US" dirty="0"/>
          </a:p>
          <a:p>
            <a:endParaRPr lang="en-US" dirty="0"/>
          </a:p>
          <a:p>
            <a:r>
              <a:rPr lang="en-US" dirty="0"/>
              <a:t>Low-cost automation option to optimize session host VM costs:</a:t>
            </a:r>
          </a:p>
          <a:p>
            <a:pPr lvl="1"/>
            <a:r>
              <a:rPr lang="en-US" dirty="0"/>
              <a:t>Schedule VMs to start and stop based on Peak and Off-Peak business hours</a:t>
            </a:r>
          </a:p>
          <a:p>
            <a:pPr lvl="1"/>
            <a:r>
              <a:rPr lang="en-US" dirty="0"/>
              <a:t>Scale out VMs based on number of sessions per CPU core</a:t>
            </a:r>
          </a:p>
          <a:p>
            <a:pPr lvl="1"/>
            <a:r>
              <a:rPr lang="en-US" dirty="0"/>
              <a:t>Scale in VMs during Off-Peak hours, leaving the minimum number of session host VMs running</a:t>
            </a:r>
          </a:p>
          <a:p>
            <a:r>
              <a:rPr lang="en-US" dirty="0"/>
              <a:t>Mandates changing from Breadth Mode to Depth Mode (next slides)</a:t>
            </a:r>
          </a:p>
          <a:p>
            <a:endParaRPr lang="en-US" dirty="0"/>
          </a:p>
        </p:txBody>
      </p:sp>
      <p:sp>
        <p:nvSpPr>
          <p:cNvPr id="4" name="Rectangle 3">
            <a:extLst>
              <a:ext uri="{FF2B5EF4-FFF2-40B4-BE49-F238E27FC236}">
                <a16:creationId xmlns:a16="http://schemas.microsoft.com/office/drawing/2014/main" id="{C7CFA102-BB13-49AB-8C56-74F5FB7DBE13}"/>
              </a:ext>
            </a:extLst>
          </p:cNvPr>
          <p:cNvSpPr/>
          <p:nvPr/>
        </p:nvSpPr>
        <p:spPr bwMode="auto">
          <a:xfrm>
            <a:off x="867267" y="3429000"/>
            <a:ext cx="3590433" cy="897902"/>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tx2"/>
              </a:solidFill>
            </a:endParaRPr>
          </a:p>
        </p:txBody>
      </p:sp>
      <p:pic>
        <p:nvPicPr>
          <p:cNvPr id="5" name="Virtual machines">
            <a:extLst>
              <a:ext uri="{FF2B5EF4-FFF2-40B4-BE49-F238E27FC236}">
                <a16:creationId xmlns:a16="http://schemas.microsoft.com/office/drawing/2014/main" id="{223F2B8B-ABD6-4073-8BEF-3D417CF52544}"/>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6504" y="3864069"/>
            <a:ext cx="468965" cy="436611"/>
          </a:xfrm>
          <a:prstGeom prst="rect">
            <a:avLst/>
          </a:prstGeom>
        </p:spPr>
      </p:pic>
      <p:pic>
        <p:nvPicPr>
          <p:cNvPr id="6" name="Virtual machines">
            <a:extLst>
              <a:ext uri="{FF2B5EF4-FFF2-40B4-BE49-F238E27FC236}">
                <a16:creationId xmlns:a16="http://schemas.microsoft.com/office/drawing/2014/main" id="{BAD3066C-BBE2-484E-BA44-6ECE9119A45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5345" y="3854215"/>
            <a:ext cx="468965" cy="436611"/>
          </a:xfrm>
          <a:prstGeom prst="rect">
            <a:avLst/>
          </a:prstGeom>
        </p:spPr>
      </p:pic>
      <p:pic>
        <p:nvPicPr>
          <p:cNvPr id="7" name="Virtual machines">
            <a:extLst>
              <a:ext uri="{FF2B5EF4-FFF2-40B4-BE49-F238E27FC236}">
                <a16:creationId xmlns:a16="http://schemas.microsoft.com/office/drawing/2014/main" id="{CECD25F2-EF97-44B0-A67B-48E076152BD3}"/>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1046" y="3854214"/>
            <a:ext cx="468965" cy="436611"/>
          </a:xfrm>
          <a:prstGeom prst="rect">
            <a:avLst/>
          </a:prstGeom>
        </p:spPr>
      </p:pic>
      <p:pic>
        <p:nvPicPr>
          <p:cNvPr id="8" name="Virtual machines">
            <a:extLst>
              <a:ext uri="{FF2B5EF4-FFF2-40B4-BE49-F238E27FC236}">
                <a16:creationId xmlns:a16="http://schemas.microsoft.com/office/drawing/2014/main" id="{B51048EC-D524-44F2-ACEE-7933E695C53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999213" y="2296005"/>
            <a:ext cx="468965" cy="436611"/>
          </a:xfrm>
          <a:prstGeom prst="rect">
            <a:avLst/>
          </a:prstGeom>
        </p:spPr>
      </p:pic>
      <p:pic>
        <p:nvPicPr>
          <p:cNvPr id="9" name="Virtual machines">
            <a:extLst>
              <a:ext uri="{FF2B5EF4-FFF2-40B4-BE49-F238E27FC236}">
                <a16:creationId xmlns:a16="http://schemas.microsoft.com/office/drawing/2014/main" id="{ABADFEF2-8D10-430E-B21D-E0713D6C41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88316" y="3854213"/>
            <a:ext cx="468965" cy="436611"/>
          </a:xfrm>
          <a:prstGeom prst="rect">
            <a:avLst/>
          </a:prstGeom>
        </p:spPr>
      </p:pic>
      <p:pic>
        <p:nvPicPr>
          <p:cNvPr id="10" name="Virtual machines">
            <a:extLst>
              <a:ext uri="{FF2B5EF4-FFF2-40B4-BE49-F238E27FC236}">
                <a16:creationId xmlns:a16="http://schemas.microsoft.com/office/drawing/2014/main" id="{1E58BBD5-AF06-4F72-8BD2-1DB35524B78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4017" y="3854213"/>
            <a:ext cx="468965" cy="436611"/>
          </a:xfrm>
          <a:prstGeom prst="rect">
            <a:avLst/>
          </a:prstGeom>
        </p:spPr>
      </p:pic>
      <p:pic>
        <p:nvPicPr>
          <p:cNvPr id="11" name="Virtual machines">
            <a:extLst>
              <a:ext uri="{FF2B5EF4-FFF2-40B4-BE49-F238E27FC236}">
                <a16:creationId xmlns:a16="http://schemas.microsoft.com/office/drawing/2014/main" id="{70E3D462-426C-41CC-A20D-B7A1BB426E9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9718" y="3854213"/>
            <a:ext cx="468965" cy="436611"/>
          </a:xfrm>
          <a:prstGeom prst="rect">
            <a:avLst/>
          </a:prstGeom>
        </p:spPr>
      </p:pic>
      <p:sp>
        <p:nvSpPr>
          <p:cNvPr id="12" name="Arrow: Left-Right 11">
            <a:extLst>
              <a:ext uri="{FF2B5EF4-FFF2-40B4-BE49-F238E27FC236}">
                <a16:creationId xmlns:a16="http://schemas.microsoft.com/office/drawing/2014/main" id="{BB04270C-7580-44ED-8C81-66BBE06DFE40}"/>
              </a:ext>
            </a:extLst>
          </p:cNvPr>
          <p:cNvSpPr/>
          <p:nvPr/>
        </p:nvSpPr>
        <p:spPr bwMode="auto">
          <a:xfrm>
            <a:off x="986504" y="3429000"/>
            <a:ext cx="3302179" cy="38913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Scaling Within Host Pool Limits</a:t>
            </a:r>
          </a:p>
        </p:txBody>
      </p:sp>
      <p:sp>
        <p:nvSpPr>
          <p:cNvPr id="13" name="Rectangle 12">
            <a:extLst>
              <a:ext uri="{FF2B5EF4-FFF2-40B4-BE49-F238E27FC236}">
                <a16:creationId xmlns:a16="http://schemas.microsoft.com/office/drawing/2014/main" id="{182BCD4D-2199-4728-81C4-64D522F70687}"/>
              </a:ext>
            </a:extLst>
          </p:cNvPr>
          <p:cNvSpPr/>
          <p:nvPr/>
        </p:nvSpPr>
        <p:spPr bwMode="auto">
          <a:xfrm>
            <a:off x="4534293" y="3429000"/>
            <a:ext cx="1932495" cy="8979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4" name="Arrow: Right 13">
            <a:extLst>
              <a:ext uri="{FF2B5EF4-FFF2-40B4-BE49-F238E27FC236}">
                <a16:creationId xmlns:a16="http://schemas.microsoft.com/office/drawing/2014/main" id="{0AFADC19-D6AA-4514-BB14-9AE310774AEC}"/>
              </a:ext>
            </a:extLst>
          </p:cNvPr>
          <p:cNvSpPr/>
          <p:nvPr/>
        </p:nvSpPr>
        <p:spPr bwMode="auto">
          <a:xfrm>
            <a:off x="4576937" y="3429000"/>
            <a:ext cx="1744456" cy="435069"/>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Add More Hosts</a:t>
            </a:r>
          </a:p>
        </p:txBody>
      </p:sp>
      <p:pic>
        <p:nvPicPr>
          <p:cNvPr id="15" name="Virtual machines">
            <a:extLst>
              <a:ext uri="{FF2B5EF4-FFF2-40B4-BE49-F238E27FC236}">
                <a16:creationId xmlns:a16="http://schemas.microsoft.com/office/drawing/2014/main" id="{F8D95D1D-1BC7-40CF-A6C1-3E227FD89051}"/>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60204" y="3818135"/>
            <a:ext cx="468965" cy="436611"/>
          </a:xfrm>
          <a:prstGeom prst="rect">
            <a:avLst/>
          </a:prstGeom>
          <a:solidFill>
            <a:schemeClr val="bg2"/>
          </a:solidFill>
        </p:spPr>
      </p:pic>
      <p:sp>
        <p:nvSpPr>
          <p:cNvPr id="16" name="Rectangle 15">
            <a:extLst>
              <a:ext uri="{FF2B5EF4-FFF2-40B4-BE49-F238E27FC236}">
                <a16:creationId xmlns:a16="http://schemas.microsoft.com/office/drawing/2014/main" id="{41B0E3E3-376F-49CA-93F8-903B8A84AA81}"/>
              </a:ext>
            </a:extLst>
          </p:cNvPr>
          <p:cNvSpPr/>
          <p:nvPr/>
        </p:nvSpPr>
        <p:spPr>
          <a:xfrm>
            <a:off x="6550055" y="3536433"/>
            <a:ext cx="3202757" cy="635559"/>
          </a:xfrm>
          <a:prstGeom prst="rect">
            <a:avLst/>
          </a:prstGeom>
        </p:spPr>
        <p:txBody>
          <a:bodyPr wrap="square">
            <a:spAutoFit/>
          </a:bodyPr>
          <a:lstStyle/>
          <a:p>
            <a:r>
              <a:rPr lang="en-US" b="1" dirty="0">
                <a:latin typeface="Segoe UI" panose="020B0502040204020203" pitchFamily="34" charset="0"/>
                <a:hlinkClick r:id="rId5"/>
              </a:rPr>
              <a:t>Expand an existing host pool with new session hosts</a:t>
            </a:r>
            <a:endParaRPr lang="en-US" b="1" i="0" dirty="0">
              <a:effectLst/>
              <a:latin typeface="Segoe UI" panose="020B0502040204020203" pitchFamily="34" charset="0"/>
            </a:endParaRPr>
          </a:p>
        </p:txBody>
      </p:sp>
      <p:sp>
        <p:nvSpPr>
          <p:cNvPr id="17" name="TextBox 16">
            <a:extLst>
              <a:ext uri="{FF2B5EF4-FFF2-40B4-BE49-F238E27FC236}">
                <a16:creationId xmlns:a16="http://schemas.microsoft.com/office/drawing/2014/main" id="{BCC744EE-7D38-42A0-B341-EFFCE76036F4}"/>
              </a:ext>
            </a:extLst>
          </p:cNvPr>
          <p:cNvSpPr txBox="1"/>
          <p:nvPr/>
        </p:nvSpPr>
        <p:spPr>
          <a:xfrm>
            <a:off x="5173853" y="3996965"/>
            <a:ext cx="931942" cy="307777"/>
          </a:xfrm>
          <a:prstGeom prst="rect">
            <a:avLst/>
          </a:prstGeom>
          <a:noFill/>
        </p:spPr>
        <p:txBody>
          <a:bodyPr wrap="square" lIns="0" tIns="0" rIns="0" bIns="0" rtlCol="0">
            <a:spAutoFit/>
          </a:bodyPr>
          <a:lstStyle/>
          <a:p>
            <a:pPr algn="l"/>
            <a:r>
              <a:rPr lang="en-US" sz="2000" dirty="0">
                <a:solidFill>
                  <a:schemeClr val="bg1"/>
                </a:solidFill>
              </a:rPr>
              <a:t>…..</a:t>
            </a:r>
          </a:p>
        </p:txBody>
      </p:sp>
      <p:sp>
        <p:nvSpPr>
          <p:cNvPr id="18" name="Rectangle 17">
            <a:extLst>
              <a:ext uri="{FF2B5EF4-FFF2-40B4-BE49-F238E27FC236}">
                <a16:creationId xmlns:a16="http://schemas.microsoft.com/office/drawing/2014/main" id="{33B7FC63-B95E-4F40-8CF4-ECD2F3D7D9ED}"/>
              </a:ext>
            </a:extLst>
          </p:cNvPr>
          <p:cNvSpPr/>
          <p:nvPr/>
        </p:nvSpPr>
        <p:spPr bwMode="auto">
          <a:xfrm>
            <a:off x="4487158" y="3346315"/>
            <a:ext cx="5326144" cy="1030534"/>
          </a:xfrm>
          <a:prstGeom prst="rect">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Arrow: Left 18">
            <a:extLst>
              <a:ext uri="{FF2B5EF4-FFF2-40B4-BE49-F238E27FC236}">
                <a16:creationId xmlns:a16="http://schemas.microsoft.com/office/drawing/2014/main" id="{0C6FEEC5-D6D1-4862-BEF3-A2D76A729881}"/>
              </a:ext>
            </a:extLst>
          </p:cNvPr>
          <p:cNvSpPr/>
          <p:nvPr/>
        </p:nvSpPr>
        <p:spPr bwMode="auto">
          <a:xfrm rot="20699608">
            <a:off x="9605913" y="3115698"/>
            <a:ext cx="2279874" cy="982744"/>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Adding Hosts is separate from Scaling within Host Pools</a:t>
            </a:r>
          </a:p>
        </p:txBody>
      </p:sp>
      <p:sp>
        <p:nvSpPr>
          <p:cNvPr id="20" name="Rectangle 19">
            <a:extLst>
              <a:ext uri="{FF2B5EF4-FFF2-40B4-BE49-F238E27FC236}">
                <a16:creationId xmlns:a16="http://schemas.microsoft.com/office/drawing/2014/main" id="{71BED14D-35D6-456D-BB70-5FCA00667B05}"/>
              </a:ext>
            </a:extLst>
          </p:cNvPr>
          <p:cNvSpPr/>
          <p:nvPr/>
        </p:nvSpPr>
        <p:spPr bwMode="auto">
          <a:xfrm>
            <a:off x="2052379" y="3728517"/>
            <a:ext cx="2370593" cy="598385"/>
          </a:xfrm>
          <a:prstGeom prst="rect">
            <a:avLst/>
          </a:prstGeom>
          <a:solidFill>
            <a:srgbClr val="FFB900">
              <a:alpha val="7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2701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par>
                                <p:cTn id="21" presetID="22"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18" grpId="0" animBg="1"/>
      <p:bldP spid="19" grpId="0" animBg="1"/>
      <p:bldP spid="20" grpId="0" animBg="1"/>
      <p:bldP spid="2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Optimizing load balancing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dirty="0"/>
              <a:t>Breadth-first load balancing</a:t>
            </a:r>
          </a:p>
          <a:p>
            <a:pPr marL="0" indent="0" algn="ctr">
              <a:buNone/>
            </a:pPr>
            <a:r>
              <a:rPr lang="en-US" dirty="0"/>
              <a:t>Distributes new user sessions </a:t>
            </a:r>
            <a:r>
              <a:rPr lang="en-US" b="1" dirty="0"/>
              <a:t>across all available session hosts </a:t>
            </a:r>
            <a:r>
              <a:rPr lang="en-US" dirty="0"/>
              <a:t>in the host pool</a:t>
            </a:r>
          </a:p>
          <a:p>
            <a:pPr marL="448193" lvl="3" indent="-112048" algn="ctr"/>
            <a:endParaRPr lang="en-US" dirty="0"/>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dirty="0"/>
              <a:t>Depth-first load balancing</a:t>
            </a:r>
          </a:p>
          <a:p>
            <a:pPr algn="ctr"/>
            <a:r>
              <a:rPr lang="en-US" sz="1961" dirty="0"/>
              <a:t>Distributes new user sessions to an available session host with the highest number of connections but has </a:t>
            </a:r>
            <a:r>
              <a:rPr lang="en-US" sz="1961" b="1" dirty="0"/>
              <a:t>not reached its maximum session limit</a:t>
            </a:r>
            <a:r>
              <a:rPr lang="en-US" sz="1961" dirty="0"/>
              <a:t> </a:t>
            </a:r>
            <a:r>
              <a:rPr lang="en-US" sz="1961" b="1" dirty="0"/>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 name="Rectangle 2">
            <a:extLst>
              <a:ext uri="{FF2B5EF4-FFF2-40B4-BE49-F238E27FC236}">
                <a16:creationId xmlns:a16="http://schemas.microsoft.com/office/drawing/2014/main" id="{524397CD-D3E0-4EFD-BF86-972AE268903F}"/>
              </a:ext>
            </a:extLst>
          </p:cNvPr>
          <p:cNvSpPr/>
          <p:nvPr/>
        </p:nvSpPr>
        <p:spPr>
          <a:xfrm>
            <a:off x="897001" y="5442779"/>
            <a:ext cx="4108444"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BreadthFirstLoadBalancer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r>
              <a:rPr lang="en-US" sz="1200" dirty="0"/>
              <a:t>	</a:t>
            </a:r>
          </a:p>
        </p:txBody>
      </p:sp>
      <p:sp>
        <p:nvSpPr>
          <p:cNvPr id="4" name="Rectangle 3">
            <a:extLst>
              <a:ext uri="{FF2B5EF4-FFF2-40B4-BE49-F238E27FC236}">
                <a16:creationId xmlns:a16="http://schemas.microsoft.com/office/drawing/2014/main" id="{93D04528-A690-456C-8646-DDF57452CB5B}"/>
              </a:ext>
            </a:extLst>
          </p:cNvPr>
          <p:cNvSpPr/>
          <p:nvPr/>
        </p:nvSpPr>
        <p:spPr>
          <a:xfrm>
            <a:off x="6905304" y="6006739"/>
            <a:ext cx="4124633"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DepthFirstLoadBalancer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endParaRPr lang="en-US" sz="1200" dirty="0"/>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9FC6-A339-42F6-B680-D7485BF37E14}"/>
              </a:ext>
            </a:extLst>
          </p:cNvPr>
          <p:cNvSpPr>
            <a:spLocks noGrp="1"/>
          </p:cNvSpPr>
          <p:nvPr>
            <p:ph type="title"/>
          </p:nvPr>
        </p:nvSpPr>
        <p:spPr/>
        <p:txBody>
          <a:bodyPr/>
          <a:lstStyle/>
          <a:p>
            <a:r>
              <a:rPr lang="en-US" dirty="0"/>
              <a:t>Swapping in a New Gold Image for a Host Pool</a:t>
            </a:r>
          </a:p>
        </p:txBody>
      </p:sp>
      <p:sp>
        <p:nvSpPr>
          <p:cNvPr id="3" name="Text Placeholder 2">
            <a:extLst>
              <a:ext uri="{FF2B5EF4-FFF2-40B4-BE49-F238E27FC236}">
                <a16:creationId xmlns:a16="http://schemas.microsoft.com/office/drawing/2014/main" id="{9FDA3B75-2960-4185-A419-6B6400E08E14}"/>
              </a:ext>
            </a:extLst>
          </p:cNvPr>
          <p:cNvSpPr>
            <a:spLocks noGrp="1"/>
          </p:cNvSpPr>
          <p:nvPr>
            <p:ph type="body" sz="quarter" idx="10"/>
          </p:nvPr>
        </p:nvSpPr>
        <p:spPr>
          <a:xfrm>
            <a:off x="584200" y="1435497"/>
            <a:ext cx="11018520" cy="4198072"/>
          </a:xfrm>
        </p:spPr>
        <p:txBody>
          <a:bodyPr/>
          <a:lstStyle/>
          <a:p>
            <a:r>
              <a:rPr lang="en-US" dirty="0"/>
              <a:t>Use this GitHub Template:  </a:t>
            </a:r>
            <a:r>
              <a:rPr lang="en-US" dirty="0">
                <a:hlinkClick r:id="rId2"/>
              </a:rPr>
              <a:t>https://github.com/Azure/RDS-Templates/tree/master/wvd-templates/Update%20existing%20WVD%20host%20pool</a:t>
            </a:r>
            <a:endParaRPr lang="en-US" dirty="0"/>
          </a:p>
          <a:p>
            <a:r>
              <a:rPr lang="en-US" dirty="0"/>
              <a:t>Removes or stops old WVD Hostpool session hosts</a:t>
            </a:r>
          </a:p>
          <a:p>
            <a:r>
              <a:rPr lang="en-US" dirty="0"/>
              <a:t>Creates new VMs &amp; registers them to WVD host pool</a:t>
            </a:r>
          </a:p>
          <a:p>
            <a:r>
              <a:rPr lang="en-US" dirty="0" err="1"/>
              <a:t>ActionOnPreviousVirtualMachines</a:t>
            </a:r>
            <a:r>
              <a:rPr lang="en-US" dirty="0"/>
              <a:t> Parameter:</a:t>
            </a:r>
          </a:p>
          <a:p>
            <a:pPr lvl="1"/>
            <a:r>
              <a:rPr lang="en-US" dirty="0"/>
              <a:t>Delete - previous session host VMs will be deleted, along with the associated network interfaces and OS disk</a:t>
            </a:r>
          </a:p>
          <a:p>
            <a:pPr lvl="1"/>
            <a:r>
              <a:rPr lang="en-US" dirty="0"/>
              <a:t>Deallocate - Azure VMs (hosts) will be removed from HostPool and simply de-allocated in Azure, allowing you to preserve or connect to them later</a:t>
            </a:r>
          </a:p>
        </p:txBody>
      </p:sp>
    </p:spTree>
    <p:extLst>
      <p:ext uri="{BB962C8B-B14F-4D97-AF65-F5344CB8AC3E}">
        <p14:creationId xmlns:p14="http://schemas.microsoft.com/office/powerpoint/2010/main" val="2452906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POC Notes From the Field</a:t>
            </a:r>
          </a:p>
        </p:txBody>
      </p:sp>
    </p:spTree>
    <p:extLst>
      <p:ext uri="{BB962C8B-B14F-4D97-AF65-F5344CB8AC3E}">
        <p14:creationId xmlns:p14="http://schemas.microsoft.com/office/powerpoint/2010/main" val="170814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52DF-534F-4259-BBE4-213A583AB006}"/>
              </a:ext>
            </a:extLst>
          </p:cNvPr>
          <p:cNvSpPr>
            <a:spLocks noGrp="1"/>
          </p:cNvSpPr>
          <p:nvPr>
            <p:ph type="title"/>
          </p:nvPr>
        </p:nvSpPr>
        <p:spPr>
          <a:xfrm>
            <a:off x="588263" y="457200"/>
            <a:ext cx="11018520" cy="1107996"/>
          </a:xfrm>
        </p:spPr>
        <p:txBody>
          <a:bodyPr/>
          <a:lstStyle/>
          <a:p>
            <a:r>
              <a:rPr lang="en-US" dirty="0"/>
              <a:t>Make the banner for 'Access local resources' go away...</a:t>
            </a:r>
            <a:br>
              <a:rPr lang="en-US" dirty="0"/>
            </a:br>
            <a:endParaRPr lang="en-US" dirty="0"/>
          </a:p>
        </p:txBody>
      </p:sp>
      <p:sp>
        <p:nvSpPr>
          <p:cNvPr id="5" name="Rectangle 3">
            <a:extLst>
              <a:ext uri="{FF2B5EF4-FFF2-40B4-BE49-F238E27FC236}">
                <a16:creationId xmlns:a16="http://schemas.microsoft.com/office/drawing/2014/main" id="{0EE299F6-6B06-41C6-9883-A0F5C0EADE34}"/>
              </a:ext>
            </a:extLst>
          </p:cNvPr>
          <p:cNvSpPr>
            <a:spLocks noChangeArrowheads="1"/>
          </p:cNvSpPr>
          <p:nvPr/>
        </p:nvSpPr>
        <p:spPr bwMode="auto">
          <a:xfrm>
            <a:off x="518413" y="1310151"/>
            <a:ext cx="1154194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"redirectprinters:i:0;redirectclipboard:i:0"</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Set-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RdsHostPool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TenantName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tenantname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hostpoolname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CustomRdpProperty</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 </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5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a:hlinkClick r:id="rId2"/>
            <a:extLst>
              <a:ext uri="{FF2B5EF4-FFF2-40B4-BE49-F238E27FC236}">
                <a16:creationId xmlns:a16="http://schemas.microsoft.com/office/drawing/2014/main" id="{CB6175CC-9A1B-4DBA-82D1-6E55E597D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89" y="2631988"/>
            <a:ext cx="7962613" cy="36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B1CF-1686-45E7-AAAB-1CB6FA5B18F9}"/>
              </a:ext>
            </a:extLst>
          </p:cNvPr>
          <p:cNvSpPr>
            <a:spLocks noGrp="1"/>
          </p:cNvSpPr>
          <p:nvPr>
            <p:ph type="title"/>
          </p:nvPr>
        </p:nvSpPr>
        <p:spPr/>
        <p:txBody>
          <a:bodyPr/>
          <a:lstStyle/>
          <a:p>
            <a:r>
              <a:rPr lang="en-US" dirty="0"/>
              <a:t>Set WVD VM Time Zone via GPO &amp; Disable AAD Joins</a:t>
            </a:r>
          </a:p>
        </p:txBody>
      </p:sp>
      <p:sp>
        <p:nvSpPr>
          <p:cNvPr id="3" name="Text Placeholder 2">
            <a:extLst>
              <a:ext uri="{FF2B5EF4-FFF2-40B4-BE49-F238E27FC236}">
                <a16:creationId xmlns:a16="http://schemas.microsoft.com/office/drawing/2014/main" id="{83091689-697B-449B-9F67-11F4C2CB7082}"/>
              </a:ext>
            </a:extLst>
          </p:cNvPr>
          <p:cNvSpPr>
            <a:spLocks noGrp="1"/>
          </p:cNvSpPr>
          <p:nvPr>
            <p:ph type="body" sz="quarter" idx="10"/>
          </p:nvPr>
        </p:nvSpPr>
        <p:spPr>
          <a:xfrm>
            <a:off x="584200" y="1435497"/>
            <a:ext cx="3773697" cy="4358116"/>
          </a:xfrm>
        </p:spPr>
        <p:txBody>
          <a:bodyPr/>
          <a:lstStyle/>
          <a:p>
            <a:r>
              <a:rPr lang="en-US" sz="2400" dirty="0"/>
              <a:t>Reference: </a:t>
            </a:r>
            <a:r>
              <a:rPr lang="en-US" sz="2400" dirty="0">
                <a:hlinkClick r:id="rId2"/>
              </a:rPr>
              <a:t>https://dennisspan.com/configuring-the-time-zone-and-code-page-with-group-policy/</a:t>
            </a:r>
            <a:endParaRPr lang="en-US" sz="2400" dirty="0"/>
          </a:p>
          <a:p>
            <a:r>
              <a:rPr lang="en-US" sz="2400" dirty="0"/>
              <a:t>HKLM\SOFTWARE\Policies\Microsoft\Windows\</a:t>
            </a:r>
            <a:r>
              <a:rPr lang="en-US" sz="2400" dirty="0" err="1"/>
              <a:t>WorkplaceJoin</a:t>
            </a:r>
            <a:endParaRPr lang="en-US" sz="2400" dirty="0"/>
          </a:p>
          <a:p>
            <a:r>
              <a:rPr lang="en-US" sz="2400" dirty="0"/>
              <a:t>REG_DWORD </a:t>
            </a:r>
            <a:r>
              <a:rPr lang="en-US" sz="2400" dirty="0" err="1"/>
              <a:t>BlockAADWorkplaceJoin</a:t>
            </a:r>
            <a:r>
              <a:rPr lang="en-US" sz="2400" dirty="0"/>
              <a:t>=1</a:t>
            </a:r>
          </a:p>
          <a:p>
            <a:endParaRPr lang="en-US" dirty="0"/>
          </a:p>
        </p:txBody>
      </p:sp>
      <p:pic>
        <p:nvPicPr>
          <p:cNvPr id="29700" name="Picture 4" descr="Configuring the time zone and code page with Group Policy - Group Policy Preference collection item final">
            <a:extLst>
              <a:ext uri="{FF2B5EF4-FFF2-40B4-BE49-F238E27FC236}">
                <a16:creationId xmlns:a16="http://schemas.microsoft.com/office/drawing/2014/main" id="{E879BC96-DCFE-40F1-820E-00E66D86A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052" y="1866946"/>
            <a:ext cx="7352696" cy="411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603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1E48-1110-4C5D-BADB-FD67E1239C6C}"/>
              </a:ext>
            </a:extLst>
          </p:cNvPr>
          <p:cNvSpPr>
            <a:spLocks noGrp="1"/>
          </p:cNvSpPr>
          <p:nvPr>
            <p:ph type="title"/>
          </p:nvPr>
        </p:nvSpPr>
        <p:spPr>
          <a:xfrm>
            <a:off x="588263" y="457200"/>
            <a:ext cx="11018520" cy="553998"/>
          </a:xfrm>
        </p:spPr>
        <p:txBody>
          <a:bodyPr/>
          <a:lstStyle/>
          <a:p>
            <a:r>
              <a:rPr lang="en-US" dirty="0"/>
              <a:t>Allow iOS and macOS to log in with email </a:t>
            </a:r>
            <a:r>
              <a:rPr lang="en-US" sz="1800" dirty="0"/>
              <a:t>(rather than the full URL)</a:t>
            </a:r>
            <a:endParaRPr lang="en-US" dirty="0"/>
          </a:p>
        </p:txBody>
      </p:sp>
      <p:sp>
        <p:nvSpPr>
          <p:cNvPr id="3" name="Text Placeholder 2">
            <a:extLst>
              <a:ext uri="{FF2B5EF4-FFF2-40B4-BE49-F238E27FC236}">
                <a16:creationId xmlns:a16="http://schemas.microsoft.com/office/drawing/2014/main" id="{77C3A62E-F629-4EF1-95E0-439221084E2F}"/>
              </a:ext>
            </a:extLst>
          </p:cNvPr>
          <p:cNvSpPr>
            <a:spLocks noGrp="1"/>
          </p:cNvSpPr>
          <p:nvPr>
            <p:ph type="body" sz="quarter" idx="10"/>
          </p:nvPr>
        </p:nvSpPr>
        <p:spPr>
          <a:xfrm>
            <a:off x="584200" y="1435497"/>
            <a:ext cx="11018520" cy="1809726"/>
          </a:xfrm>
        </p:spPr>
        <p:txBody>
          <a:bodyPr/>
          <a:lstStyle/>
          <a:p>
            <a:r>
              <a:rPr lang="en-US" dirty="0">
                <a:hlinkClick r:id="rId2"/>
              </a:rPr>
              <a:t>https://docs.microsoft.com/en-us/windows-server/remote/remote-desktop-services/rds-email-discovery</a:t>
            </a:r>
            <a:r>
              <a:rPr lang="en-US" dirty="0"/>
              <a:t> </a:t>
            </a:r>
          </a:p>
          <a:p>
            <a:r>
              <a:rPr lang="en-US" dirty="0"/>
              <a:t>Set up </a:t>
            </a:r>
            <a:r>
              <a:rPr lang="en-US" b="1" dirty="0"/>
              <a:t>_</a:t>
            </a:r>
            <a:r>
              <a:rPr lang="en-US" b="1" dirty="0" err="1"/>
              <a:t>msradc</a:t>
            </a:r>
            <a:r>
              <a:rPr lang="en-US" b="1" dirty="0"/>
              <a:t> </a:t>
            </a:r>
            <a:r>
              <a:rPr lang="en-US" dirty="0"/>
              <a:t>txt record in DNS pointing to our rdweb.wvd.microsoft.com </a:t>
            </a:r>
            <a:r>
              <a:rPr lang="en-US" dirty="0" err="1"/>
              <a:t>url</a:t>
            </a:r>
            <a:endParaRPr lang="en-US" dirty="0"/>
          </a:p>
        </p:txBody>
      </p:sp>
    </p:spTree>
    <p:extLst>
      <p:ext uri="{BB962C8B-B14F-4D97-AF65-F5344CB8AC3E}">
        <p14:creationId xmlns:p14="http://schemas.microsoft.com/office/powerpoint/2010/main" val="1506706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Set GPO for Disabling Shutdown Tracker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584200" y="1435497"/>
            <a:ext cx="11018520" cy="430887"/>
          </a:xfrm>
        </p:spPr>
        <p:txBody>
          <a:bodyPr/>
          <a:lstStyle/>
          <a:p>
            <a:r>
              <a:rPr lang="en-US" dirty="0"/>
              <a:t>Why did you shut me down?</a:t>
            </a:r>
          </a:p>
        </p:txBody>
      </p:sp>
    </p:spTree>
    <p:extLst>
      <p:ext uri="{BB962C8B-B14F-4D97-AF65-F5344CB8AC3E}">
        <p14:creationId xmlns:p14="http://schemas.microsoft.com/office/powerpoint/2010/main" val="9112840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Remove GPO for Logon Banner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845609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a:xfrm>
            <a:off x="588263" y="457200"/>
            <a:ext cx="11018520" cy="1107996"/>
          </a:xfrm>
        </p:spPr>
        <p:txBody>
          <a:bodyPr/>
          <a:lstStyle/>
          <a:p>
            <a:r>
              <a:rPr lang="en-US" dirty="0"/>
              <a:t>OneDrive Known Folder Move – modernize your profile</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482117" y="1737838"/>
            <a:ext cx="5304221" cy="5712333"/>
          </a:xfrm>
        </p:spPr>
        <p:txBody>
          <a:bodyPr/>
          <a:lstStyle/>
          <a:p>
            <a:endParaRPr lang="en-US" sz="1600" dirty="0"/>
          </a:p>
          <a:p>
            <a:r>
              <a:rPr lang="en-US" sz="1600" dirty="0"/>
              <a:t>OneDrive team added Known Folder Move functionality support to OneDrive</a:t>
            </a:r>
          </a:p>
          <a:p>
            <a:pPr lvl="1"/>
            <a:r>
              <a:rPr lang="en-US" sz="800" dirty="0"/>
              <a:t>all profile folders, such as My Documents, Pictures, Favorites, Desktop, etc. redirected to OneDrive. </a:t>
            </a:r>
          </a:p>
          <a:p>
            <a:pPr lvl="1"/>
            <a:r>
              <a:rPr lang="en-US" sz="800" dirty="0"/>
              <a:t>Also, with the use of OneDrive Files On-Demand, you’ll be able to save storage space from your profile folders due to the possibility to work with tiering for your hot and cold data.</a:t>
            </a:r>
          </a:p>
          <a:p>
            <a:r>
              <a:rPr lang="en-US" sz="1600" dirty="0"/>
              <a:t>While using Known Folder Move on different devices or VDI environments in conjunction with the same OneDrive account. You ensure to always have your Office 365 documents on the same location, everywhere you go! Even on your mobile device, without any notice 😊</a:t>
            </a:r>
          </a:p>
          <a:p>
            <a:r>
              <a:rPr lang="en-US" sz="1600" dirty="0"/>
              <a:t>Enabling this policy sets the following registry keys:</a:t>
            </a:r>
          </a:p>
          <a:p>
            <a:pPr lvl="1"/>
            <a:r>
              <a:rPr lang="en-US" sz="800" dirty="0"/>
              <a:t>[HKLM\SOFTWARE\Policies\Microsoft\OneDrive]"</a:t>
            </a:r>
            <a:r>
              <a:rPr lang="en-US" sz="800" dirty="0" err="1"/>
              <a:t>KFMSilentOptIn</a:t>
            </a:r>
            <a:r>
              <a:rPr lang="en-US" sz="800" dirty="0"/>
              <a:t>"="1111-2222-3333-4444"</a:t>
            </a:r>
          </a:p>
          <a:p>
            <a:pPr lvl="1"/>
            <a:r>
              <a:rPr lang="en-US" sz="800" dirty="0"/>
              <a:t>(where “1111-2222-3333-4444” is the </a:t>
            </a:r>
            <a:r>
              <a:rPr lang="en-US" sz="800" dirty="0" err="1"/>
              <a:t>AzureAD</a:t>
            </a:r>
            <a:r>
              <a:rPr lang="en-US" sz="800" dirty="0"/>
              <a:t> Directory – tenant ID, which you can find in the Azure Portal – under the properties menu of your Azure AD tenant)</a:t>
            </a:r>
          </a:p>
          <a:p>
            <a:r>
              <a:rPr lang="en-US" sz="1600" dirty="0"/>
              <a:t>In the end, your profile folders will look like this, and are completely in sync with your OneDrive account.</a:t>
            </a:r>
          </a:p>
        </p:txBody>
      </p:sp>
      <p:pic>
        <p:nvPicPr>
          <p:cNvPr id="29700" name="Picture 4">
            <a:extLst>
              <a:ext uri="{FF2B5EF4-FFF2-40B4-BE49-F238E27FC236}">
                <a16:creationId xmlns:a16="http://schemas.microsoft.com/office/drawing/2014/main" id="{F8E55C93-EA15-4183-9985-9151BD64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344" y="1676147"/>
            <a:ext cx="7561251" cy="472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216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Optimizing Costs – When to Use Reserved Instances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233332"/>
            <a:ext cx="3613535" cy="1797415"/>
          </a:xfrm>
        </p:spPr>
        <p:txBody>
          <a:bodyPr/>
          <a:lstStyle/>
          <a:p>
            <a:pPr marL="0" indent="0" algn="ctr">
              <a:buNone/>
            </a:pPr>
            <a:r>
              <a:rPr lang="en-US"/>
              <a:t>Use Azure Automation to optimize multi-session and single-session pooled desktops</a:t>
            </a:r>
          </a:p>
          <a:p>
            <a:pPr marL="0" indent="0" algn="ctr">
              <a:buNone/>
            </a:pPr>
            <a:endParaRPr lang="en-US"/>
          </a:p>
          <a:p>
            <a:pPr marL="0" indent="0" algn="ctr">
              <a:buNone/>
            </a:pPr>
            <a:r>
              <a:rPr lang="en-US"/>
              <a:t>Predictable usage patterns </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5489681" y="1367182"/>
            <a:ext cx="6087710" cy="392245"/>
          </a:xfrm>
          <a:prstGeom prst="rect">
            <a:avLst/>
          </a:prstGeom>
        </p:spPr>
        <p:txBody>
          <a:bodyPr wrap="square" anchor="t">
            <a:spAutoFit/>
          </a:bodyPr>
          <a:lstStyle/>
          <a:p>
            <a:pPr lvl="0" algn="ctr"/>
            <a:r>
              <a:rPr lang="en-US" sz="1961" b="1">
                <a:solidFill>
                  <a:srgbClr val="000000"/>
                </a:solidFill>
              </a:rPr>
              <a:t>Azure Reserved VM Instances (RI) </a:t>
            </a:r>
            <a:endParaRPr lang="en-US" sz="1961" b="1">
              <a:solidFill>
                <a:srgbClr val="000000"/>
              </a:solidFill>
              <a:cs typeface="Segoe UI"/>
            </a:endParaRPr>
          </a:p>
        </p:txBody>
      </p:sp>
      <p:pic>
        <p:nvPicPr>
          <p:cNvPr id="9" name="Picture 8">
            <a:extLst>
              <a:ext uri="{FF2B5EF4-FFF2-40B4-BE49-F238E27FC236}">
                <a16:creationId xmlns:a16="http://schemas.microsoft.com/office/drawing/2014/main" id="{ADC8BB9C-3A3F-4D99-9423-7E5F20315C76}"/>
              </a:ext>
            </a:extLst>
          </p:cNvPr>
          <p:cNvPicPr>
            <a:picLocks noChangeAspect="1"/>
          </p:cNvPicPr>
          <p:nvPr/>
        </p:nvPicPr>
        <p:blipFill>
          <a:blip r:embed="rId2"/>
          <a:stretch>
            <a:fillRect/>
          </a:stretch>
        </p:blipFill>
        <p:spPr>
          <a:xfrm>
            <a:off x="1929517" y="2724689"/>
            <a:ext cx="1042075" cy="1042075"/>
          </a:xfrm>
          <a:prstGeom prst="rect">
            <a:avLst/>
          </a:prstGeom>
        </p:spPr>
      </p:pic>
      <p:sp>
        <p:nvSpPr>
          <p:cNvPr id="3" name="Rectangle 2">
            <a:extLst>
              <a:ext uri="{FF2B5EF4-FFF2-40B4-BE49-F238E27FC236}">
                <a16:creationId xmlns:a16="http://schemas.microsoft.com/office/drawing/2014/main" id="{7E793BF6-9BB3-42B7-BFD0-8A4F5894B401}"/>
              </a:ext>
            </a:extLst>
          </p:cNvPr>
          <p:cNvSpPr/>
          <p:nvPr/>
        </p:nvSpPr>
        <p:spPr>
          <a:xfrm>
            <a:off x="643787" y="1367372"/>
            <a:ext cx="3613535" cy="392245"/>
          </a:xfrm>
          <a:prstGeom prst="rect">
            <a:avLst/>
          </a:prstGeom>
        </p:spPr>
        <p:txBody>
          <a:bodyPr wrap="square" anchor="t">
            <a:spAutoFit/>
          </a:bodyPr>
          <a:lstStyle/>
          <a:p>
            <a:pPr algn="ctr"/>
            <a:r>
              <a:rPr lang="en-US" sz="1961" b="1">
                <a:solidFill>
                  <a:srgbClr val="000000"/>
                </a:solidFill>
                <a:cs typeface="Segoe UI"/>
              </a:rPr>
              <a:t>Pay-As-You-Go</a:t>
            </a:r>
          </a:p>
        </p:txBody>
      </p:sp>
      <p:grpSp>
        <p:nvGrpSpPr>
          <p:cNvPr id="4" name="Group 3">
            <a:extLst>
              <a:ext uri="{FF2B5EF4-FFF2-40B4-BE49-F238E27FC236}">
                <a16:creationId xmlns:a16="http://schemas.microsoft.com/office/drawing/2014/main" id="{DE1CF632-F332-4F5D-AE94-E0D38E010B31}"/>
              </a:ext>
            </a:extLst>
          </p:cNvPr>
          <p:cNvGrpSpPr/>
          <p:nvPr/>
        </p:nvGrpSpPr>
        <p:grpSpPr>
          <a:xfrm>
            <a:off x="5196240" y="2326469"/>
            <a:ext cx="6302142" cy="3813725"/>
            <a:chOff x="5300434" y="2452145"/>
            <a:chExt cx="6428513" cy="3890198"/>
          </a:xfrm>
        </p:grpSpPr>
        <p:sp>
          <p:nvSpPr>
            <p:cNvPr id="25" name="Rectangle 24">
              <a:extLst>
                <a:ext uri="{FF2B5EF4-FFF2-40B4-BE49-F238E27FC236}">
                  <a16:creationId xmlns:a16="http://schemas.microsoft.com/office/drawing/2014/main" id="{37483C73-EBFA-4535-A71D-D942003690B0}"/>
                </a:ext>
              </a:extLst>
            </p:cNvPr>
            <p:cNvSpPr/>
            <p:nvPr/>
          </p:nvSpPr>
          <p:spPr>
            <a:xfrm>
              <a:off x="8951341" y="5413602"/>
              <a:ext cx="2777606" cy="923330"/>
            </a:xfrm>
            <a:prstGeom prst="rect">
              <a:avLst/>
            </a:prstGeom>
          </p:spPr>
          <p:txBody>
            <a:bodyPr wrap="square">
              <a:spAutoFit/>
            </a:bodyPr>
            <a:lstStyle/>
            <a:p>
              <a:pPr lvl="0" algn="ctr"/>
              <a:r>
                <a:rPr lang="en-US" sz="1730">
                  <a:solidFill>
                    <a:srgbClr val="000000"/>
                  </a:solidFill>
                </a:rPr>
                <a:t>Ideal for</a:t>
              </a:r>
              <a:r>
                <a:rPr lang="en-US" sz="1730" b="1">
                  <a:solidFill>
                    <a:srgbClr val="000000"/>
                  </a:solidFill>
                </a:rPr>
                <a:t> </a:t>
              </a:r>
              <a:r>
                <a:rPr lang="en-US" sz="1730">
                  <a:solidFill>
                    <a:srgbClr val="000000"/>
                  </a:solidFill>
                </a:rPr>
                <a:t>session state retention and </a:t>
              </a:r>
            </a:p>
            <a:p>
              <a:pPr lvl="0" algn="ctr"/>
              <a:r>
                <a:rPr lang="en-US" sz="1730">
                  <a:solidFill>
                    <a:srgbClr val="000000"/>
                  </a:solidFill>
                </a:rPr>
                <a:t>Always-on experience</a:t>
              </a:r>
              <a:endParaRPr lang="en-US" sz="1730"/>
            </a:p>
          </p:txBody>
        </p: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9160546" y="2939058"/>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10102208" y="2938767"/>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11043090" y="2938767"/>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9270379"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10210994"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11151608"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9021174"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grpSp>
          <p:nvGrpSpPr>
            <p:cNvPr id="216" name="Group 215">
              <a:extLst>
                <a:ext uri="{FF2B5EF4-FFF2-40B4-BE49-F238E27FC236}">
                  <a16:creationId xmlns:a16="http://schemas.microsoft.com/office/drawing/2014/main" id="{553CC655-C079-426A-819C-C2022AB174B8}"/>
                </a:ext>
              </a:extLst>
            </p:cNvPr>
            <p:cNvGrpSpPr/>
            <p:nvPr/>
          </p:nvGrpSpPr>
          <p:grpSpPr>
            <a:xfrm>
              <a:off x="9233044" y="3953422"/>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2" name="TextBox 221">
              <a:extLst>
                <a:ext uri="{FF2B5EF4-FFF2-40B4-BE49-F238E27FC236}">
                  <a16:creationId xmlns:a16="http://schemas.microsoft.com/office/drawing/2014/main" id="{21984D12-52C8-4C87-9AAB-ECC8C5A4BB92}"/>
                </a:ext>
              </a:extLst>
            </p:cNvPr>
            <p:cNvSpPr txBox="1"/>
            <p:nvPr/>
          </p:nvSpPr>
          <p:spPr>
            <a:xfrm>
              <a:off x="8969407" y="2452145"/>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a:lnSpc>
                  <a:spcPct val="90000"/>
                </a:lnSpc>
              </a:pPr>
              <a:r>
                <a:rPr lang="en-US" sz="1372" b="1">
                  <a:solidFill>
                    <a:schemeClr val="bg1"/>
                  </a:solidFill>
                </a:rPr>
                <a:t>Personal desktops</a:t>
              </a:r>
            </a:p>
          </p:txBody>
        </p:sp>
        <p:sp>
          <p:nvSpPr>
            <p:cNvPr id="224" name="Graphic 7">
              <a:extLst>
                <a:ext uri="{FF2B5EF4-FFF2-40B4-BE49-F238E27FC236}">
                  <a16:creationId xmlns:a16="http://schemas.microsoft.com/office/drawing/2014/main" id="{578A1393-F27B-4A8B-8C4F-6DEEB8347610}"/>
                </a:ext>
              </a:extLst>
            </p:cNvPr>
            <p:cNvSpPr/>
            <p:nvPr/>
          </p:nvSpPr>
          <p:spPr>
            <a:xfrm>
              <a:off x="9311540"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6" name="Graphic 7">
              <a:extLst>
                <a:ext uri="{FF2B5EF4-FFF2-40B4-BE49-F238E27FC236}">
                  <a16:creationId xmlns:a16="http://schemas.microsoft.com/office/drawing/2014/main" id="{73B8BCBD-752A-4E3A-9090-4E093BDED086}"/>
                </a:ext>
              </a:extLst>
            </p:cNvPr>
            <p:cNvSpPr/>
            <p:nvPr/>
          </p:nvSpPr>
          <p:spPr>
            <a:xfrm>
              <a:off x="10253348"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8" name="Graphic 7">
              <a:extLst>
                <a:ext uri="{FF2B5EF4-FFF2-40B4-BE49-F238E27FC236}">
                  <a16:creationId xmlns:a16="http://schemas.microsoft.com/office/drawing/2014/main" id="{98104B77-57E8-4C76-AD57-F4194841448C}"/>
                </a:ext>
              </a:extLst>
            </p:cNvPr>
            <p:cNvSpPr/>
            <p:nvPr/>
          </p:nvSpPr>
          <p:spPr>
            <a:xfrm>
              <a:off x="11193767"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175" name="Rectangle 174">
              <a:extLst>
                <a:ext uri="{FF2B5EF4-FFF2-40B4-BE49-F238E27FC236}">
                  <a16:creationId xmlns:a16="http://schemas.microsoft.com/office/drawing/2014/main" id="{E5419366-8C62-4121-B0CD-4B3E70C9A280}"/>
                </a:ext>
              </a:extLst>
            </p:cNvPr>
            <p:cNvSpPr/>
            <p:nvPr/>
          </p:nvSpPr>
          <p:spPr>
            <a:xfrm>
              <a:off x="5300434" y="5419013"/>
              <a:ext cx="3404217" cy="923330"/>
            </a:xfrm>
            <a:prstGeom prst="rect">
              <a:avLst/>
            </a:prstGeom>
          </p:spPr>
          <p:txBody>
            <a:bodyPr wrap="square">
              <a:spAutoFit/>
            </a:bodyPr>
            <a:lstStyle/>
            <a:p>
              <a:pPr lvl="0" algn="ctr"/>
              <a:r>
                <a:rPr lang="en-US" sz="1730">
                  <a:solidFill>
                    <a:srgbClr val="000000"/>
                  </a:solidFill>
                </a:rPr>
                <a:t>When VM usage is </a:t>
              </a:r>
            </a:p>
            <a:p>
              <a:pPr lvl="0" algn="ctr"/>
              <a:r>
                <a:rPr lang="en-US" sz="1730">
                  <a:solidFill>
                    <a:srgbClr val="000000"/>
                  </a:solidFill>
                </a:rPr>
                <a:t>&gt;400 hours/month</a:t>
              </a:r>
              <a:r>
                <a:rPr lang="en-US" sz="1730">
                  <a:solidFill>
                    <a:srgbClr val="000000"/>
                  </a:solidFill>
                  <a:sym typeface="Wingdings" panose="05000000000000000000" pitchFamily="2" charset="2"/>
                </a:rPr>
                <a:t> 1-year RI</a:t>
              </a:r>
              <a:r>
                <a:rPr lang="en-US" sz="1730">
                  <a:solidFill>
                    <a:srgbClr val="000000"/>
                  </a:solidFill>
                </a:rPr>
                <a:t> &gt;240 hours/month </a:t>
              </a:r>
              <a:r>
                <a:rPr lang="en-US" sz="1730">
                  <a:solidFill>
                    <a:srgbClr val="000000"/>
                  </a:solidFill>
                  <a:sym typeface="Wingdings" panose="05000000000000000000" pitchFamily="2" charset="2"/>
                </a:rPr>
                <a:t> </a:t>
              </a:r>
              <a:r>
                <a:rPr lang="en-US" sz="1730">
                  <a:solidFill>
                    <a:srgbClr val="000000"/>
                  </a:solidFill>
                </a:rPr>
                <a:t>3-year RI</a:t>
              </a:r>
            </a:p>
          </p:txBody>
        </p:sp>
        <p:cxnSp>
          <p:nvCxnSpPr>
            <p:cNvPr id="176" name="Straight Connector 175">
              <a:extLst>
                <a:ext uri="{FF2B5EF4-FFF2-40B4-BE49-F238E27FC236}">
                  <a16:creationId xmlns:a16="http://schemas.microsoft.com/office/drawing/2014/main" id="{AB726994-E828-4226-9052-16774D2F7563}"/>
                </a:ext>
              </a:extLst>
            </p:cNvPr>
            <p:cNvCxnSpPr>
              <a:cxnSpLocks/>
            </p:cNvCxnSpPr>
            <p:nvPr/>
          </p:nvCxnSpPr>
          <p:spPr>
            <a:xfrm>
              <a:off x="8732567" y="2564534"/>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7" name="Group 153">
              <a:extLst>
                <a:ext uri="{FF2B5EF4-FFF2-40B4-BE49-F238E27FC236}">
                  <a16:creationId xmlns:a16="http://schemas.microsoft.com/office/drawing/2014/main" id="{0531835B-1AC9-4369-8325-EBB15FAC6CD0}"/>
                </a:ext>
              </a:extLst>
            </p:cNvPr>
            <p:cNvGrpSpPr>
              <a:grpSpLocks noChangeAspect="1"/>
            </p:cNvGrpSpPr>
            <p:nvPr/>
          </p:nvGrpSpPr>
          <p:grpSpPr bwMode="auto">
            <a:xfrm>
              <a:off x="5933689" y="2939058"/>
              <a:ext cx="412150" cy="411859"/>
              <a:chOff x="2501" y="790"/>
              <a:chExt cx="2832" cy="2830"/>
            </a:xfrm>
          </p:grpSpPr>
          <p:sp>
            <p:nvSpPr>
              <p:cNvPr id="178" name="Oval 154">
                <a:extLst>
                  <a:ext uri="{FF2B5EF4-FFF2-40B4-BE49-F238E27FC236}">
                    <a16:creationId xmlns:a16="http://schemas.microsoft.com/office/drawing/2014/main" id="{89E8DFC4-970E-45FD-B5EC-1738206EA1F1}"/>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155">
                <a:extLst>
                  <a:ext uri="{FF2B5EF4-FFF2-40B4-BE49-F238E27FC236}">
                    <a16:creationId xmlns:a16="http://schemas.microsoft.com/office/drawing/2014/main" id="{F1A26E0D-CAB4-47F6-BAA0-5A45AF25EF5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1" name="Freeform 156">
                <a:extLst>
                  <a:ext uri="{FF2B5EF4-FFF2-40B4-BE49-F238E27FC236}">
                    <a16:creationId xmlns:a16="http://schemas.microsoft.com/office/drawing/2014/main" id="{1C94B85F-AD0F-4806-94D2-1155E70FE13C}"/>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3" name="Freeform 157">
                <a:extLst>
                  <a:ext uri="{FF2B5EF4-FFF2-40B4-BE49-F238E27FC236}">
                    <a16:creationId xmlns:a16="http://schemas.microsoft.com/office/drawing/2014/main" id="{0C652BE6-5573-4685-A5F9-35292F5B51EB}"/>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5" name="Freeform 158">
                <a:extLst>
                  <a:ext uri="{FF2B5EF4-FFF2-40B4-BE49-F238E27FC236}">
                    <a16:creationId xmlns:a16="http://schemas.microsoft.com/office/drawing/2014/main" id="{950A70D3-1E45-412B-9B3F-51EB15F2316B}"/>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7" name="Freeform 159">
                <a:extLst>
                  <a:ext uri="{FF2B5EF4-FFF2-40B4-BE49-F238E27FC236}">
                    <a16:creationId xmlns:a16="http://schemas.microsoft.com/office/drawing/2014/main" id="{D1D15971-59A8-4117-A383-7C0CAD87CCC6}"/>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9" name="Freeform 160">
                <a:extLst>
                  <a:ext uri="{FF2B5EF4-FFF2-40B4-BE49-F238E27FC236}">
                    <a16:creationId xmlns:a16="http://schemas.microsoft.com/office/drawing/2014/main" id="{1396AEF0-9BC9-4439-9E12-5CA7AFDFBF06}"/>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00" name="Freeform 161">
                <a:extLst>
                  <a:ext uri="{FF2B5EF4-FFF2-40B4-BE49-F238E27FC236}">
                    <a16:creationId xmlns:a16="http://schemas.microsoft.com/office/drawing/2014/main" id="{73267DB6-B11D-4109-A423-A4579D3591E3}"/>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7" name="Freeform 162">
                <a:extLst>
                  <a:ext uri="{FF2B5EF4-FFF2-40B4-BE49-F238E27FC236}">
                    <a16:creationId xmlns:a16="http://schemas.microsoft.com/office/drawing/2014/main" id="{13126736-459B-4B0B-B47B-9855558C988E}"/>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9" name="Freeform 163">
                <a:extLst>
                  <a:ext uri="{FF2B5EF4-FFF2-40B4-BE49-F238E27FC236}">
                    <a16:creationId xmlns:a16="http://schemas.microsoft.com/office/drawing/2014/main" id="{957ABAD7-C8E5-4EB7-9CF7-FE379A35917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1" name="Freeform 164">
                <a:extLst>
                  <a:ext uri="{FF2B5EF4-FFF2-40B4-BE49-F238E27FC236}">
                    <a16:creationId xmlns:a16="http://schemas.microsoft.com/office/drawing/2014/main" id="{769DCB1E-103D-4FEC-A1C9-2F7CDD56AB33}"/>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3" name="Oval 165">
                <a:extLst>
                  <a:ext uri="{FF2B5EF4-FFF2-40B4-BE49-F238E27FC236}">
                    <a16:creationId xmlns:a16="http://schemas.microsoft.com/office/drawing/2014/main" id="{318DB69A-507C-4229-9E4C-16D152F3448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5" name="Oval 166">
                <a:extLst>
                  <a:ext uri="{FF2B5EF4-FFF2-40B4-BE49-F238E27FC236}">
                    <a16:creationId xmlns:a16="http://schemas.microsoft.com/office/drawing/2014/main" id="{DFD4E193-6C65-4EBA-9CA7-D90166CFCF9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7" name="Freeform 167">
                <a:extLst>
                  <a:ext uri="{FF2B5EF4-FFF2-40B4-BE49-F238E27FC236}">
                    <a16:creationId xmlns:a16="http://schemas.microsoft.com/office/drawing/2014/main" id="{0D07A717-5575-4E06-A540-BA4CA03EFB01}"/>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9" name="Freeform 168">
                <a:extLst>
                  <a:ext uri="{FF2B5EF4-FFF2-40B4-BE49-F238E27FC236}">
                    <a16:creationId xmlns:a16="http://schemas.microsoft.com/office/drawing/2014/main" id="{94958CA7-8712-42B8-B712-D8C09B227D77}"/>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Freeform 169">
                <a:extLst>
                  <a:ext uri="{FF2B5EF4-FFF2-40B4-BE49-F238E27FC236}">
                    <a16:creationId xmlns:a16="http://schemas.microsoft.com/office/drawing/2014/main" id="{85333875-2E2C-4BD7-A3A5-8D4DE8FF80B5}"/>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Freeform 170">
                <a:extLst>
                  <a:ext uri="{FF2B5EF4-FFF2-40B4-BE49-F238E27FC236}">
                    <a16:creationId xmlns:a16="http://schemas.microsoft.com/office/drawing/2014/main" id="{CC74F69D-36DA-4150-87F6-B485F9BEE85B}"/>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Freeform 171">
                <a:extLst>
                  <a:ext uri="{FF2B5EF4-FFF2-40B4-BE49-F238E27FC236}">
                    <a16:creationId xmlns:a16="http://schemas.microsoft.com/office/drawing/2014/main" id="{980A0AFB-7047-4DB3-8CFB-65E5A09BBAB3}"/>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Freeform 172">
                <a:extLst>
                  <a:ext uri="{FF2B5EF4-FFF2-40B4-BE49-F238E27FC236}">
                    <a16:creationId xmlns:a16="http://schemas.microsoft.com/office/drawing/2014/main" id="{7D8EE7D1-81E8-4F36-8FF3-801218903AA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Freeform 173">
                <a:extLst>
                  <a:ext uri="{FF2B5EF4-FFF2-40B4-BE49-F238E27FC236}">
                    <a16:creationId xmlns:a16="http://schemas.microsoft.com/office/drawing/2014/main" id="{0F750D7C-62A7-4C75-BC2D-1C7499260185}"/>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8" name="Freeform 174">
                <a:extLst>
                  <a:ext uri="{FF2B5EF4-FFF2-40B4-BE49-F238E27FC236}">
                    <a16:creationId xmlns:a16="http://schemas.microsoft.com/office/drawing/2014/main" id="{C659CDD1-22E6-49F0-BC78-E42C963DEE7B}"/>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40" name="Group 595">
              <a:extLst>
                <a:ext uri="{FF2B5EF4-FFF2-40B4-BE49-F238E27FC236}">
                  <a16:creationId xmlns:a16="http://schemas.microsoft.com/office/drawing/2014/main" id="{D62646DF-74E3-482E-A11E-8E91E8C1FB4C}"/>
                </a:ext>
              </a:extLst>
            </p:cNvPr>
            <p:cNvGrpSpPr>
              <a:grpSpLocks noChangeAspect="1"/>
            </p:cNvGrpSpPr>
            <p:nvPr/>
          </p:nvGrpSpPr>
          <p:grpSpPr bwMode="auto">
            <a:xfrm>
              <a:off x="6875351" y="2938767"/>
              <a:ext cx="412442" cy="412150"/>
              <a:chOff x="2499" y="790"/>
              <a:chExt cx="2832" cy="2830"/>
            </a:xfrm>
          </p:grpSpPr>
          <p:sp>
            <p:nvSpPr>
              <p:cNvPr id="241" name="Oval 596">
                <a:extLst>
                  <a:ext uri="{FF2B5EF4-FFF2-40B4-BE49-F238E27FC236}">
                    <a16:creationId xmlns:a16="http://schemas.microsoft.com/office/drawing/2014/main" id="{1DE255C3-362A-4605-8D28-784D4607725B}"/>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2" name="Freeform 597">
                <a:extLst>
                  <a:ext uri="{FF2B5EF4-FFF2-40B4-BE49-F238E27FC236}">
                    <a16:creationId xmlns:a16="http://schemas.microsoft.com/office/drawing/2014/main" id="{49D4E90F-493F-4B0F-A73C-4D08F86AA287}"/>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3" name="Freeform 598">
                <a:extLst>
                  <a:ext uri="{FF2B5EF4-FFF2-40B4-BE49-F238E27FC236}">
                    <a16:creationId xmlns:a16="http://schemas.microsoft.com/office/drawing/2014/main" id="{B63B6B21-9AF8-41CE-82ED-2CEBA33FE1A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4" name="Freeform 599">
                <a:extLst>
                  <a:ext uri="{FF2B5EF4-FFF2-40B4-BE49-F238E27FC236}">
                    <a16:creationId xmlns:a16="http://schemas.microsoft.com/office/drawing/2014/main" id="{AE94D948-5E9C-4EF8-8386-DEEF47B8632C}"/>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Freeform 600">
                <a:extLst>
                  <a:ext uri="{FF2B5EF4-FFF2-40B4-BE49-F238E27FC236}">
                    <a16:creationId xmlns:a16="http://schemas.microsoft.com/office/drawing/2014/main" id="{09791E41-ABDA-4BFB-AE5F-4F5FF921E2A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Freeform 601">
                <a:extLst>
                  <a:ext uri="{FF2B5EF4-FFF2-40B4-BE49-F238E27FC236}">
                    <a16:creationId xmlns:a16="http://schemas.microsoft.com/office/drawing/2014/main" id="{54581665-ABB9-403A-B751-743E012A1BD8}"/>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Freeform 602">
                <a:extLst>
                  <a:ext uri="{FF2B5EF4-FFF2-40B4-BE49-F238E27FC236}">
                    <a16:creationId xmlns:a16="http://schemas.microsoft.com/office/drawing/2014/main" id="{CFAF52C6-DDA7-47EC-8B0F-69F7B313EAFE}"/>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Freeform 603">
                <a:extLst>
                  <a:ext uri="{FF2B5EF4-FFF2-40B4-BE49-F238E27FC236}">
                    <a16:creationId xmlns:a16="http://schemas.microsoft.com/office/drawing/2014/main" id="{A2392A49-110C-4552-9FED-63B8E12987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Freeform 604">
                <a:extLst>
                  <a:ext uri="{FF2B5EF4-FFF2-40B4-BE49-F238E27FC236}">
                    <a16:creationId xmlns:a16="http://schemas.microsoft.com/office/drawing/2014/main" id="{E78850CD-BF81-40F6-8158-4664F5B6C8E1}"/>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Freeform 605">
                <a:extLst>
                  <a:ext uri="{FF2B5EF4-FFF2-40B4-BE49-F238E27FC236}">
                    <a16:creationId xmlns:a16="http://schemas.microsoft.com/office/drawing/2014/main" id="{6DB83818-7BB2-465F-9E7E-1E2166E2B3F8}"/>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Freeform 606">
                <a:extLst>
                  <a:ext uri="{FF2B5EF4-FFF2-40B4-BE49-F238E27FC236}">
                    <a16:creationId xmlns:a16="http://schemas.microsoft.com/office/drawing/2014/main" id="{1E5010AB-C334-46F3-BF51-1BED2F9B6E27}"/>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Freeform 607">
                <a:extLst>
                  <a:ext uri="{FF2B5EF4-FFF2-40B4-BE49-F238E27FC236}">
                    <a16:creationId xmlns:a16="http://schemas.microsoft.com/office/drawing/2014/main" id="{B0588A52-ADB3-4F5F-BBA4-82A25FD84C3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Oval 608">
                <a:extLst>
                  <a:ext uri="{FF2B5EF4-FFF2-40B4-BE49-F238E27FC236}">
                    <a16:creationId xmlns:a16="http://schemas.microsoft.com/office/drawing/2014/main" id="{663877BC-3182-448A-BC62-4A18FE6189F8}"/>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Freeform 609">
                <a:extLst>
                  <a:ext uri="{FF2B5EF4-FFF2-40B4-BE49-F238E27FC236}">
                    <a16:creationId xmlns:a16="http://schemas.microsoft.com/office/drawing/2014/main" id="{FA65766D-D0DC-4F6F-B419-E8FBC53D30F1}"/>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Freeform 610">
                <a:extLst>
                  <a:ext uri="{FF2B5EF4-FFF2-40B4-BE49-F238E27FC236}">
                    <a16:creationId xmlns:a16="http://schemas.microsoft.com/office/drawing/2014/main" id="{7BE8E6A4-DA21-447D-82E9-AD38B600F8E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Freeform 611">
                <a:extLst>
                  <a:ext uri="{FF2B5EF4-FFF2-40B4-BE49-F238E27FC236}">
                    <a16:creationId xmlns:a16="http://schemas.microsoft.com/office/drawing/2014/main" id="{73F2F07B-3E0E-4A8B-9CB5-962D0775E47D}"/>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Freeform 612">
                <a:extLst>
                  <a:ext uri="{FF2B5EF4-FFF2-40B4-BE49-F238E27FC236}">
                    <a16:creationId xmlns:a16="http://schemas.microsoft.com/office/drawing/2014/main" id="{71A659F5-215D-4F82-BBD1-F39D72D0D79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Freeform 613">
                <a:extLst>
                  <a:ext uri="{FF2B5EF4-FFF2-40B4-BE49-F238E27FC236}">
                    <a16:creationId xmlns:a16="http://schemas.microsoft.com/office/drawing/2014/main" id="{5424B816-585C-45E8-9E6C-20BD2AF7C7C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Freeform 614">
                <a:extLst>
                  <a:ext uri="{FF2B5EF4-FFF2-40B4-BE49-F238E27FC236}">
                    <a16:creationId xmlns:a16="http://schemas.microsoft.com/office/drawing/2014/main" id="{1384FFC6-11EB-4D50-B386-AE25C5FC3A6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60" name="Group 925">
              <a:extLst>
                <a:ext uri="{FF2B5EF4-FFF2-40B4-BE49-F238E27FC236}">
                  <a16:creationId xmlns:a16="http://schemas.microsoft.com/office/drawing/2014/main" id="{AF2D664B-D183-491F-BDDE-1D7CA308CD5F}"/>
                </a:ext>
              </a:extLst>
            </p:cNvPr>
            <p:cNvGrpSpPr>
              <a:grpSpLocks noChangeAspect="1"/>
            </p:cNvGrpSpPr>
            <p:nvPr/>
          </p:nvGrpSpPr>
          <p:grpSpPr bwMode="auto">
            <a:xfrm>
              <a:off x="7816234" y="2938767"/>
              <a:ext cx="411515" cy="412150"/>
              <a:chOff x="2619" y="903"/>
              <a:chExt cx="2592" cy="2596"/>
            </a:xfrm>
          </p:grpSpPr>
          <p:sp>
            <p:nvSpPr>
              <p:cNvPr id="261" name="Oval 926">
                <a:extLst>
                  <a:ext uri="{FF2B5EF4-FFF2-40B4-BE49-F238E27FC236}">
                    <a16:creationId xmlns:a16="http://schemas.microsoft.com/office/drawing/2014/main" id="{0FC0EB97-2423-4D7C-B13A-ED0CA6576C92}"/>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Freeform 927">
                <a:extLst>
                  <a:ext uri="{FF2B5EF4-FFF2-40B4-BE49-F238E27FC236}">
                    <a16:creationId xmlns:a16="http://schemas.microsoft.com/office/drawing/2014/main" id="{27A29B85-F41F-401A-80FA-D54802DCB1BF}"/>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Freeform 928">
                <a:extLst>
                  <a:ext uri="{FF2B5EF4-FFF2-40B4-BE49-F238E27FC236}">
                    <a16:creationId xmlns:a16="http://schemas.microsoft.com/office/drawing/2014/main" id="{148BD83D-F46A-40A7-9F33-C6BDA545DA87}"/>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Freeform 929">
                <a:extLst>
                  <a:ext uri="{FF2B5EF4-FFF2-40B4-BE49-F238E27FC236}">
                    <a16:creationId xmlns:a16="http://schemas.microsoft.com/office/drawing/2014/main" id="{71EB20EC-B456-4613-AC66-6D13DAA922C6}"/>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Freeform 930">
                <a:extLst>
                  <a:ext uri="{FF2B5EF4-FFF2-40B4-BE49-F238E27FC236}">
                    <a16:creationId xmlns:a16="http://schemas.microsoft.com/office/drawing/2014/main" id="{8986AA6D-A27C-4133-B2E7-0ABFCC91BC3A}"/>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Freeform 931">
                <a:extLst>
                  <a:ext uri="{FF2B5EF4-FFF2-40B4-BE49-F238E27FC236}">
                    <a16:creationId xmlns:a16="http://schemas.microsoft.com/office/drawing/2014/main" id="{178FE87F-BC5D-4E4B-A223-BAC732068BFF}"/>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Freeform 932">
                <a:extLst>
                  <a:ext uri="{FF2B5EF4-FFF2-40B4-BE49-F238E27FC236}">
                    <a16:creationId xmlns:a16="http://schemas.microsoft.com/office/drawing/2014/main" id="{71BE0A6B-04D7-45E9-9ADB-B7E14C28011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Freeform 933">
                <a:extLst>
                  <a:ext uri="{FF2B5EF4-FFF2-40B4-BE49-F238E27FC236}">
                    <a16:creationId xmlns:a16="http://schemas.microsoft.com/office/drawing/2014/main" id="{736BCBA8-04A7-479F-BFBE-89E0B837E5BC}"/>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Freeform 934">
                <a:extLst>
                  <a:ext uri="{FF2B5EF4-FFF2-40B4-BE49-F238E27FC236}">
                    <a16:creationId xmlns:a16="http://schemas.microsoft.com/office/drawing/2014/main" id="{47695F71-D4D8-4531-822A-31AC306A9791}"/>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Freeform 935">
                <a:extLst>
                  <a:ext uri="{FF2B5EF4-FFF2-40B4-BE49-F238E27FC236}">
                    <a16:creationId xmlns:a16="http://schemas.microsoft.com/office/drawing/2014/main" id="{84BDDAE8-EFC7-44F7-9637-925CD05A3BD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Freeform 936">
                <a:extLst>
                  <a:ext uri="{FF2B5EF4-FFF2-40B4-BE49-F238E27FC236}">
                    <a16:creationId xmlns:a16="http://schemas.microsoft.com/office/drawing/2014/main" id="{B49F9105-31EE-4AE8-8C32-AA61A1D22A1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Freeform 937">
                <a:extLst>
                  <a:ext uri="{FF2B5EF4-FFF2-40B4-BE49-F238E27FC236}">
                    <a16:creationId xmlns:a16="http://schemas.microsoft.com/office/drawing/2014/main" id="{F39A8293-ADEA-4BCE-B48B-033ABD23908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Freeform 938">
                <a:extLst>
                  <a:ext uri="{FF2B5EF4-FFF2-40B4-BE49-F238E27FC236}">
                    <a16:creationId xmlns:a16="http://schemas.microsoft.com/office/drawing/2014/main" id="{CBED85F2-95FD-4776-855E-4A7AE86D9BC9}"/>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Oval 939">
                <a:extLst>
                  <a:ext uri="{FF2B5EF4-FFF2-40B4-BE49-F238E27FC236}">
                    <a16:creationId xmlns:a16="http://schemas.microsoft.com/office/drawing/2014/main" id="{60D4424E-C980-4009-A254-21DB9621341C}"/>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Oval 940">
                <a:extLst>
                  <a:ext uri="{FF2B5EF4-FFF2-40B4-BE49-F238E27FC236}">
                    <a16:creationId xmlns:a16="http://schemas.microsoft.com/office/drawing/2014/main" id="{68FA9120-A092-4360-8EF2-F92756DCA687}"/>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Freeform 941">
                <a:extLst>
                  <a:ext uri="{FF2B5EF4-FFF2-40B4-BE49-F238E27FC236}">
                    <a16:creationId xmlns:a16="http://schemas.microsoft.com/office/drawing/2014/main" id="{A0E0AD1F-C31C-45F8-8A55-373F28724B66}"/>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942">
                <a:extLst>
                  <a:ext uri="{FF2B5EF4-FFF2-40B4-BE49-F238E27FC236}">
                    <a16:creationId xmlns:a16="http://schemas.microsoft.com/office/drawing/2014/main" id="{EF7A9EF5-9493-4F1E-8AF4-312DE1F1061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Freeform 943">
                <a:extLst>
                  <a:ext uri="{FF2B5EF4-FFF2-40B4-BE49-F238E27FC236}">
                    <a16:creationId xmlns:a16="http://schemas.microsoft.com/office/drawing/2014/main" id="{A5A7C365-C946-44F7-BF32-107F5A0290FC}"/>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279" name="Right Brace 278">
              <a:extLst>
                <a:ext uri="{FF2B5EF4-FFF2-40B4-BE49-F238E27FC236}">
                  <a16:creationId xmlns:a16="http://schemas.microsoft.com/office/drawing/2014/main" id="{6493A83B-237C-4B67-8382-5229C55286AA}"/>
                </a:ext>
              </a:extLst>
            </p:cNvPr>
            <p:cNvSpPr/>
            <p:nvPr/>
          </p:nvSpPr>
          <p:spPr>
            <a:xfrm rot="5400000">
              <a:off x="6988745" y="2336756"/>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nvGrpSpPr>
            <p:cNvPr id="280" name="Group 279">
              <a:extLst>
                <a:ext uri="{FF2B5EF4-FFF2-40B4-BE49-F238E27FC236}">
                  <a16:creationId xmlns:a16="http://schemas.microsoft.com/office/drawing/2014/main" id="{656C8345-0D55-48E1-B471-284706AF2707}"/>
                </a:ext>
              </a:extLst>
            </p:cNvPr>
            <p:cNvGrpSpPr/>
            <p:nvPr/>
          </p:nvGrpSpPr>
          <p:grpSpPr>
            <a:xfrm>
              <a:off x="6739412" y="3864354"/>
              <a:ext cx="731797" cy="914896"/>
              <a:chOff x="5997806" y="4552950"/>
              <a:chExt cx="330020" cy="815480"/>
            </a:xfrm>
          </p:grpSpPr>
          <p:pic>
            <p:nvPicPr>
              <p:cNvPr id="281" name="Picture 280">
                <a:extLst>
                  <a:ext uri="{FF2B5EF4-FFF2-40B4-BE49-F238E27FC236}">
                    <a16:creationId xmlns:a16="http://schemas.microsoft.com/office/drawing/2014/main" id="{308B2CB5-B03D-45C0-989C-263E337DFD15}"/>
                  </a:ext>
                </a:extLst>
              </p:cNvPr>
              <p:cNvPicPr>
                <a:picLocks noChangeAspect="1"/>
              </p:cNvPicPr>
              <p:nvPr/>
            </p:nvPicPr>
            <p:blipFill>
              <a:blip r:embed="rId3"/>
              <a:stretch>
                <a:fillRect/>
              </a:stretch>
            </p:blipFill>
            <p:spPr>
              <a:xfrm>
                <a:off x="5997806" y="4552950"/>
                <a:ext cx="330020" cy="815480"/>
              </a:xfrm>
              <a:prstGeom prst="rect">
                <a:avLst/>
              </a:prstGeom>
            </p:spPr>
          </p:pic>
          <p:sp>
            <p:nvSpPr>
              <p:cNvPr id="282" name="Rectangle 281">
                <a:extLst>
                  <a:ext uri="{FF2B5EF4-FFF2-40B4-BE49-F238E27FC236}">
                    <a16:creationId xmlns:a16="http://schemas.microsoft.com/office/drawing/2014/main" id="{3274B191-5F59-4968-AC2E-D58E1C62D9EF}"/>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E2F1D0CD-877E-49F9-8D3C-F7202BB6A8F9}"/>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092C79AE-73EB-4B89-8A30-DDCB1FD27017}"/>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12073DBB-DC88-4062-A767-DB58A2546688}"/>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573B982A-AC38-4BB1-92A6-6AFFDC0B2B5C}"/>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F6FF5A95-812F-40BF-B478-B0360ABC7199}"/>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7078207B-596D-454E-9144-8DF922098B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a:extLst>
                  <a:ext uri="{FF2B5EF4-FFF2-40B4-BE49-F238E27FC236}">
                    <a16:creationId xmlns:a16="http://schemas.microsoft.com/office/drawing/2014/main" id="{9093F4C2-34DD-4E33-84C7-E49846111932}"/>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DB6938A-5949-4213-B4A6-550AA05FE633}"/>
                </a:ext>
              </a:extLst>
            </p:cNvPr>
            <p:cNvSpPr/>
            <p:nvPr/>
          </p:nvSpPr>
          <p:spPr bwMode="auto">
            <a:xfrm>
              <a:off x="5802120"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sp>
          <p:nvSpPr>
            <p:cNvPr id="291" name="TextBox 290">
              <a:extLst>
                <a:ext uri="{FF2B5EF4-FFF2-40B4-BE49-F238E27FC236}">
                  <a16:creationId xmlns:a16="http://schemas.microsoft.com/office/drawing/2014/main" id="{FDE4663C-4925-4438-B39E-9D5ECDE72207}"/>
                </a:ext>
              </a:extLst>
            </p:cNvPr>
            <p:cNvSpPr txBox="1"/>
            <p:nvPr/>
          </p:nvSpPr>
          <p:spPr>
            <a:xfrm>
              <a:off x="5758164" y="2452145"/>
              <a:ext cx="2677120" cy="384912"/>
            </a:xfrm>
            <a:prstGeom prst="rect">
              <a:avLst/>
            </a:prstGeom>
            <a:solidFill>
              <a:schemeClr val="accent4"/>
            </a:solidFill>
            <a:ln w="6350">
              <a:solidFill>
                <a:schemeClr val="accent4"/>
              </a:solidFill>
            </a:ln>
          </p:spPr>
          <p:txBody>
            <a:bodyPr wrap="square" lIns="89642" tIns="44821" rIns="89642" bIns="44821" rtlCol="0" anchor="ctr">
              <a:noAutofit/>
            </a:bodyPr>
            <a:lstStyle/>
            <a:p>
              <a:pPr algn="ctr">
                <a:lnSpc>
                  <a:spcPct val="90000"/>
                </a:lnSpc>
              </a:pPr>
              <a:r>
                <a:rPr lang="en-US" sz="1372" b="1">
                  <a:solidFill>
                    <a:schemeClr val="bg1"/>
                  </a:solidFill>
                </a:rPr>
                <a:t>Pooled desktops</a:t>
              </a:r>
            </a:p>
          </p:txBody>
        </p:sp>
        <p:grpSp>
          <p:nvGrpSpPr>
            <p:cNvPr id="292" name="Group 291">
              <a:extLst>
                <a:ext uri="{FF2B5EF4-FFF2-40B4-BE49-F238E27FC236}">
                  <a16:creationId xmlns:a16="http://schemas.microsoft.com/office/drawing/2014/main" id="{3785D5D6-B34C-4CBE-A48E-FF933DDB0967}"/>
                </a:ext>
              </a:extLst>
            </p:cNvPr>
            <p:cNvGrpSpPr/>
            <p:nvPr/>
          </p:nvGrpSpPr>
          <p:grpSpPr>
            <a:xfrm>
              <a:off x="6958556" y="3616373"/>
              <a:ext cx="246033" cy="207368"/>
              <a:chOff x="6004725" y="3849989"/>
              <a:chExt cx="303928" cy="256164"/>
            </a:xfrm>
          </p:grpSpPr>
          <p:sp>
            <p:nvSpPr>
              <p:cNvPr id="293" name="Graphic 7">
                <a:extLst>
                  <a:ext uri="{FF2B5EF4-FFF2-40B4-BE49-F238E27FC236}">
                    <a16:creationId xmlns:a16="http://schemas.microsoft.com/office/drawing/2014/main" id="{0EBBC608-FF0E-466F-82BB-878C57B74EAD}"/>
                  </a:ext>
                </a:extLst>
              </p:cNvPr>
              <p:cNvSpPr/>
              <p:nvPr/>
            </p:nvSpPr>
            <p:spPr>
              <a:xfrm>
                <a:off x="6004725"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sp>
            <p:nvSpPr>
              <p:cNvPr id="294" name="Graphic 7">
                <a:extLst>
                  <a:ext uri="{FF2B5EF4-FFF2-40B4-BE49-F238E27FC236}">
                    <a16:creationId xmlns:a16="http://schemas.microsoft.com/office/drawing/2014/main" id="{704A16D8-0CAD-45F8-9EE3-5CECA27E0EDF}"/>
                  </a:ext>
                </a:extLst>
              </p:cNvPr>
              <p:cNvSpPr/>
              <p:nvPr/>
            </p:nvSpPr>
            <p:spPr>
              <a:xfrm>
                <a:off x="6172566"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grpSp>
      </p:grpSp>
    </p:spTree>
    <p:extLst>
      <p:ext uri="{BB962C8B-B14F-4D97-AF65-F5344CB8AC3E}">
        <p14:creationId xmlns:p14="http://schemas.microsoft.com/office/powerpoint/2010/main" val="27057172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Client Details</a:t>
            </a:r>
          </a:p>
        </p:txBody>
      </p:sp>
    </p:spTree>
    <p:extLst>
      <p:ext uri="{BB962C8B-B14F-4D97-AF65-F5344CB8AC3E}">
        <p14:creationId xmlns:p14="http://schemas.microsoft.com/office/powerpoint/2010/main" val="750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Clients</a:t>
            </a:r>
          </a:p>
        </p:txBody>
      </p:sp>
      <p:sp>
        <p:nvSpPr>
          <p:cNvPr id="3" name="Freeform: Shape 2">
            <a:extLst>
              <a:ext uri="{FF2B5EF4-FFF2-40B4-BE49-F238E27FC236}">
                <a16:creationId xmlns:a16="http://schemas.microsoft.com/office/drawing/2014/main" id="{19DB1F09-29ED-4F4D-9FE5-EF4B48C8BC0F}"/>
              </a:ext>
            </a:extLst>
          </p:cNvPr>
          <p:cNvSpPr>
            <a:spLocks noChangeAspect="1"/>
          </p:cNvSpPr>
          <p:nvPr/>
        </p:nvSpPr>
        <p:spPr bwMode="auto">
          <a:xfrm>
            <a:off x="9441472" y="2605229"/>
            <a:ext cx="1463040" cy="1684443"/>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914016">
              <a:defRPr/>
            </a:pPr>
            <a:endParaRPr lang="en-US" sz="4703">
              <a:solidFill>
                <a:srgbClr val="505050"/>
              </a:solidFill>
              <a:latin typeface="Segoe UI"/>
            </a:endParaRPr>
          </a:p>
        </p:txBody>
      </p:sp>
      <p:pic>
        <p:nvPicPr>
          <p:cNvPr id="4" name="Picture 62" descr="Image result for html 5 logo png">
            <a:extLst>
              <a:ext uri="{FF2B5EF4-FFF2-40B4-BE49-F238E27FC236}">
                <a16:creationId xmlns:a16="http://schemas.microsoft.com/office/drawing/2014/main" id="{437F1AAD-7A98-455A-9C94-6685F741F3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925" t="21208" r="15925" b="5899"/>
          <a:stretch/>
        </p:blipFill>
        <p:spPr bwMode="auto">
          <a:xfrm>
            <a:off x="4005483" y="2661281"/>
            <a:ext cx="1463040" cy="1564861"/>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7488" y="2708205"/>
            <a:ext cx="1463040" cy="1464755"/>
          </a:xfrm>
          <a:prstGeom prst="rect">
            <a:avLst/>
          </a:prstGeom>
        </p:spPr>
      </p:pic>
      <p:pic>
        <p:nvPicPr>
          <p:cNvPr id="6" name="Picture 4" descr="See the source image">
            <a:extLst>
              <a:ext uri="{FF2B5EF4-FFF2-40B4-BE49-F238E27FC236}">
                <a16:creationId xmlns:a16="http://schemas.microsoft.com/office/drawing/2014/main" id="{6863C201-3FA5-49F5-894A-3EDBB585FE2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3478" y="2590177"/>
            <a:ext cx="1463040" cy="1716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563D36-79D3-4B71-9BF4-4494AECBED70}"/>
              </a:ext>
            </a:extLst>
          </p:cNvPr>
          <p:cNvSpPr txBox="1"/>
          <p:nvPr/>
        </p:nvSpPr>
        <p:spPr>
          <a:xfrm>
            <a:off x="113578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7</a:t>
            </a:r>
          </a:p>
        </p:txBody>
      </p:sp>
      <p:sp>
        <p:nvSpPr>
          <p:cNvPr id="10" name="TextBox 9">
            <a:extLst>
              <a:ext uri="{FF2B5EF4-FFF2-40B4-BE49-F238E27FC236}">
                <a16:creationId xmlns:a16="http://schemas.microsoft.com/office/drawing/2014/main" id="{539D8533-73A6-4EA1-B66F-2E7FA18027D4}"/>
              </a:ext>
            </a:extLst>
          </p:cNvPr>
          <p:cNvSpPr txBox="1"/>
          <p:nvPr/>
        </p:nvSpPr>
        <p:spPr>
          <a:xfrm>
            <a:off x="3853784"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HTML5</a:t>
            </a:r>
          </a:p>
        </p:txBody>
      </p:sp>
      <p:sp>
        <p:nvSpPr>
          <p:cNvPr id="11" name="TextBox 10">
            <a:extLst>
              <a:ext uri="{FF2B5EF4-FFF2-40B4-BE49-F238E27FC236}">
                <a16:creationId xmlns:a16="http://schemas.microsoft.com/office/drawing/2014/main" id="{63F27FBD-BB96-4F91-A14A-CAA9D4BF0888}"/>
              </a:ext>
            </a:extLst>
          </p:cNvPr>
          <p:cNvSpPr txBox="1"/>
          <p:nvPr/>
        </p:nvSpPr>
        <p:spPr>
          <a:xfrm>
            <a:off x="657177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Android</a:t>
            </a:r>
          </a:p>
        </p:txBody>
      </p:sp>
      <p:sp>
        <p:nvSpPr>
          <p:cNvPr id="12" name="TextBox 11">
            <a:extLst>
              <a:ext uri="{FF2B5EF4-FFF2-40B4-BE49-F238E27FC236}">
                <a16:creationId xmlns:a16="http://schemas.microsoft.com/office/drawing/2014/main" id="{241C8CC7-B3D9-44B9-BA20-8364FF6B85C7}"/>
              </a:ext>
            </a:extLst>
          </p:cNvPr>
          <p:cNvSpPr txBox="1"/>
          <p:nvPr/>
        </p:nvSpPr>
        <p:spPr>
          <a:xfrm>
            <a:off x="9289773" y="4466030"/>
            <a:ext cx="1766438" cy="569708"/>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macOS</a:t>
            </a:r>
          </a:p>
          <a:p>
            <a:pPr algn="ctr">
              <a:lnSpc>
                <a:spcPct val="150000"/>
              </a:lnSpc>
            </a:pPr>
            <a:r>
              <a:rPr lang="en-US" sz="1600" dirty="0">
                <a:gradFill>
                  <a:gsLst>
                    <a:gs pos="2917">
                      <a:schemeClr val="tx1"/>
                    </a:gs>
                    <a:gs pos="30000">
                      <a:schemeClr val="tx1"/>
                    </a:gs>
                  </a:gsLst>
                  <a:lin ang="5400000" scaled="0"/>
                </a:gradFill>
              </a:rPr>
              <a:t>iOS</a:t>
            </a:r>
          </a:p>
        </p:txBody>
      </p:sp>
    </p:spTree>
    <p:extLst>
      <p:ext uri="{BB962C8B-B14F-4D97-AF65-F5344CB8AC3E}">
        <p14:creationId xmlns:p14="http://schemas.microsoft.com/office/powerpoint/2010/main" val="1879868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Support for thin clients</a:t>
            </a:r>
          </a:p>
        </p:txBody>
      </p:sp>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7528" y="2699371"/>
            <a:ext cx="1463040" cy="1464755"/>
          </a:xfrm>
          <a:prstGeom prst="rect">
            <a:avLst/>
          </a:prstGeom>
        </p:spPr>
      </p:pic>
      <p:pic>
        <p:nvPicPr>
          <p:cNvPr id="7" name="Picture 2" descr="See the source image">
            <a:extLst>
              <a:ext uri="{FF2B5EF4-FFF2-40B4-BE49-F238E27FC236}">
                <a16:creationId xmlns:a16="http://schemas.microsoft.com/office/drawing/2014/main" id="{88D19D9D-4629-4572-A358-15772236BA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61432" y="2563015"/>
            <a:ext cx="1463040" cy="1755648"/>
          </a:xfrm>
          <a:prstGeom prst="rect">
            <a:avLst/>
          </a:prstGeom>
          <a:noFill/>
          <a:effectLst>
            <a:glow rad="12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085C0D-1FC3-420E-AAA3-18F622DA855C}"/>
              </a:ext>
            </a:extLst>
          </p:cNvPr>
          <p:cNvSpPr txBox="1"/>
          <p:nvPr/>
        </p:nvSpPr>
        <p:spPr>
          <a:xfrm>
            <a:off x="2640092" y="4457197"/>
            <a:ext cx="2517911"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IoT Enterprise</a:t>
            </a:r>
          </a:p>
        </p:txBody>
      </p:sp>
      <p:sp>
        <p:nvSpPr>
          <p:cNvPr id="10" name="TextBox 9">
            <a:extLst>
              <a:ext uri="{FF2B5EF4-FFF2-40B4-BE49-F238E27FC236}">
                <a16:creationId xmlns:a16="http://schemas.microsoft.com/office/drawing/2014/main" id="{5420902B-E48B-4EDE-A3C8-16DFEE542462}"/>
              </a:ext>
            </a:extLst>
          </p:cNvPr>
          <p:cNvSpPr txBox="1"/>
          <p:nvPr/>
        </p:nvSpPr>
        <p:spPr>
          <a:xfrm>
            <a:off x="7033999" y="4457197"/>
            <a:ext cx="2517911" cy="43088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Linux SDK</a:t>
            </a:r>
          </a:p>
          <a:p>
            <a:pPr algn="ctr"/>
            <a:r>
              <a:rPr lang="en-US" sz="1200" dirty="0">
                <a:gradFill>
                  <a:gsLst>
                    <a:gs pos="2917">
                      <a:schemeClr val="tx1"/>
                    </a:gs>
                    <a:gs pos="30000">
                      <a:schemeClr val="tx1"/>
                    </a:gs>
                  </a:gsLst>
                  <a:lin ang="5400000" scaled="0"/>
                </a:gradFill>
              </a:rPr>
              <a:t>Ubuntu 18.04</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8953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POC Prep</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361468"/>
          </a:xfrm>
        </p:spPr>
        <p:txBody>
          <a:bodyPr/>
          <a:lstStyle/>
          <a:p>
            <a:r>
              <a:rPr lang="en-US" sz="1800" dirty="0">
                <a:latin typeface="+mn-lt"/>
              </a:rPr>
              <a:t>User account/Service account that can join VMs to the domain</a:t>
            </a:r>
          </a:p>
          <a:p>
            <a:pPr lvl="1"/>
            <a:r>
              <a:rPr lang="en-US" sz="1600" dirty="0"/>
              <a:t>MUST NOT use MFA of any sort </a:t>
            </a:r>
          </a:p>
          <a:p>
            <a:pPr lvl="1"/>
            <a:r>
              <a:rPr lang="en-US" sz="1600" dirty="0"/>
              <a:t>Requires a complex password of at least 12 characters</a:t>
            </a:r>
          </a:p>
          <a:p>
            <a:pPr lvl="1"/>
            <a:r>
              <a:rPr lang="en-US" sz="1600" dirty="0"/>
              <a:t>Reference: </a:t>
            </a:r>
            <a:r>
              <a:rPr lang="en-US" sz="1400" u="sng" dirty="0">
                <a:hlinkClick r:id="rId2"/>
              </a:rPr>
              <a:t>https://richardstk.com/2013/11/29/create-a-dedicated-account-to-join-computers-to-a-domain/</a:t>
            </a:r>
            <a:endParaRPr lang="en-US" sz="1050" dirty="0"/>
          </a:p>
          <a:p>
            <a:r>
              <a:rPr lang="en-US" sz="1800" dirty="0">
                <a:latin typeface="+mn-lt"/>
              </a:rPr>
              <a:t>VMs we spin up will need to be placed in an OU container; requires the </a:t>
            </a:r>
            <a:r>
              <a:rPr lang="en-US" sz="1800" dirty="0" err="1">
                <a:latin typeface="+mn-lt"/>
              </a:rPr>
              <a:t>distinguishedName</a:t>
            </a:r>
            <a:r>
              <a:rPr lang="en-US" sz="1800" dirty="0">
                <a:latin typeface="+mn-lt"/>
              </a:rPr>
              <a:t> of the OU (</a:t>
            </a:r>
            <a:r>
              <a:rPr lang="en-US" sz="1800" b="1" dirty="0">
                <a:solidFill>
                  <a:schemeClr val="accent2">
                    <a:lumMod val="75000"/>
                    <a:lumOff val="25000"/>
                  </a:schemeClr>
                </a:solidFill>
                <a:latin typeface="+mn-lt"/>
              </a:rPr>
              <a:t>OU=HackWVD-Team1,OU=HACKWVD,DC=</a:t>
            </a:r>
            <a:r>
              <a:rPr lang="en-US" sz="1800" b="1" dirty="0" err="1">
                <a:solidFill>
                  <a:schemeClr val="accent2">
                    <a:lumMod val="75000"/>
                    <a:lumOff val="25000"/>
                  </a:schemeClr>
                </a:solidFill>
                <a:latin typeface="+mn-lt"/>
              </a:rPr>
              <a:t>onprem,DC</a:t>
            </a:r>
            <a:r>
              <a:rPr lang="en-US" sz="1800" b="1" dirty="0">
                <a:solidFill>
                  <a:schemeClr val="accent2">
                    <a:lumMod val="75000"/>
                    <a:lumOff val="25000"/>
                  </a:schemeClr>
                </a:solidFill>
                <a:latin typeface="+mn-lt"/>
              </a:rPr>
              <a:t>=</a:t>
            </a:r>
            <a:r>
              <a:rPr lang="en-US" sz="1800" b="1" dirty="0" err="1">
                <a:solidFill>
                  <a:schemeClr val="accent2">
                    <a:lumMod val="75000"/>
                    <a:lumOff val="25000"/>
                  </a:schemeClr>
                </a:solidFill>
                <a:latin typeface="+mn-lt"/>
              </a:rPr>
              <a:t>hackwvd,DC</a:t>
            </a:r>
            <a:r>
              <a:rPr lang="en-US" sz="1800" b="1" dirty="0">
                <a:solidFill>
                  <a:schemeClr val="accent2">
                    <a:lumMod val="75000"/>
                    <a:lumOff val="25000"/>
                  </a:schemeClr>
                </a:solidFill>
                <a:latin typeface="+mn-lt"/>
              </a:rPr>
              <a:t>=net</a:t>
            </a:r>
            <a:r>
              <a:rPr lang="en-US" sz="1800" dirty="0">
                <a:latin typeface="+mn-lt"/>
              </a:rPr>
              <a:t>)</a:t>
            </a:r>
          </a:p>
          <a:p>
            <a:r>
              <a:rPr lang="en-US" sz="1800" dirty="0">
                <a:latin typeface="+mn-lt"/>
              </a:rPr>
              <a:t>Contributor or above (Owner) role(s) assigned at the Azure Subscription level</a:t>
            </a:r>
          </a:p>
          <a:p>
            <a:r>
              <a:rPr lang="en-US" sz="1800" dirty="0">
                <a:latin typeface="+mn-lt"/>
              </a:rPr>
              <a:t>Designated Subnet per team for placement of the WVD VMs and the File Server hosting the FSLogix Profiles</a:t>
            </a:r>
          </a:p>
          <a:p>
            <a:r>
              <a:rPr lang="en-US" sz="1800" dirty="0">
                <a:latin typeface="+mn-lt"/>
              </a:rPr>
              <a:t>File Server for hosting Profiles </a:t>
            </a:r>
          </a:p>
          <a:p>
            <a:r>
              <a:rPr lang="en-US" sz="1800" dirty="0">
                <a:latin typeface="+mn-lt"/>
              </a:rPr>
              <a:t>Software to install on custom images available on a file server in Azure</a:t>
            </a:r>
          </a:p>
          <a:p>
            <a:r>
              <a:rPr lang="en-US" sz="1800" dirty="0">
                <a:latin typeface="+mn-lt"/>
                <a:hlinkClick r:id="rId3"/>
              </a:rPr>
              <a:t>Binaries for FSLogix </a:t>
            </a:r>
            <a:r>
              <a:rPr lang="en-US" sz="1800" dirty="0">
                <a:latin typeface="+mn-lt"/>
              </a:rPr>
              <a:t>(we need the agent in our VMs)</a:t>
            </a:r>
          </a:p>
          <a:p>
            <a:pPr lvl="1"/>
            <a:r>
              <a:rPr lang="en-US" sz="1400" dirty="0"/>
              <a:t>Copied the included ADMX and ADML files into your Active Directory environment: </a:t>
            </a:r>
            <a:r>
              <a:rPr lang="en-US" sz="1400" u="sng" dirty="0">
                <a:hlinkClick r:id="rId4"/>
              </a:rPr>
              <a:t>https://docs.microsoft.com/en-us/fslogix/use-group-policy-templates-ht</a:t>
            </a:r>
            <a:endParaRPr lang="en-US" sz="1400" dirty="0"/>
          </a:p>
          <a:p>
            <a:r>
              <a:rPr lang="en-US" sz="1800" dirty="0">
                <a:latin typeface="+mn-lt"/>
              </a:rPr>
              <a:t>Use Extra Accounts for your Team to Test (e.g., use accounts a-d to build and e-g to test)</a:t>
            </a:r>
          </a:p>
          <a:p>
            <a:r>
              <a:rPr lang="en-US" sz="1800" dirty="0">
                <a:latin typeface="+mn-lt"/>
              </a:rPr>
              <a:t>Service Principal for building WVD Host Pools – required in MFA-enabled environments</a:t>
            </a:r>
          </a:p>
          <a:p>
            <a:r>
              <a:rPr lang="en-US" sz="1800" dirty="0">
                <a:latin typeface="+mn-lt"/>
              </a:rPr>
              <a:t>Grant other users participating in the WVD POC the “WVD Tenant Creator” Role</a:t>
            </a:r>
            <a:endParaRPr lang="en-US" sz="1200" dirty="0">
              <a:latin typeface="+mn-lt"/>
            </a:endParaRPr>
          </a:p>
        </p:txBody>
      </p:sp>
    </p:spTree>
    <p:extLst>
      <p:ext uri="{BB962C8B-B14F-4D97-AF65-F5344CB8AC3E}">
        <p14:creationId xmlns:p14="http://schemas.microsoft.com/office/powerpoint/2010/main" val="1119962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 features</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extLst>
              <p:ext uri="{D42A27DB-BD31-4B8C-83A1-F6EECF244321}">
                <p14:modId xmlns:p14="http://schemas.microsoft.com/office/powerpoint/2010/main" val="1390243030"/>
              </p:ext>
            </p:extLst>
          </p:nvPr>
        </p:nvGraphicFramePr>
        <p:xfrm>
          <a:off x="584200" y="1435100"/>
          <a:ext cx="11064240" cy="4301782"/>
        </p:xfrm>
        <a:graphic>
          <a:graphicData uri="http://schemas.openxmlformats.org/drawingml/2006/table">
            <a:tbl>
              <a:tblPr firstRow="1" bandRow="1">
                <a:tableStyleId>{5FD0F851-EC5A-4D38-B0AD-8093EC10F338}</a:tableStyleId>
              </a:tblPr>
              <a:tblGrid>
                <a:gridCol w="2754745">
                  <a:extLst>
                    <a:ext uri="{9D8B030D-6E8A-4147-A177-3AD203B41FA5}">
                      <a16:colId xmlns:a16="http://schemas.microsoft.com/office/drawing/2014/main" val="774645173"/>
                    </a:ext>
                  </a:extLst>
                </a:gridCol>
                <a:gridCol w="1661899">
                  <a:extLst>
                    <a:ext uri="{9D8B030D-6E8A-4147-A177-3AD203B41FA5}">
                      <a16:colId xmlns:a16="http://schemas.microsoft.com/office/drawing/2014/main" val="782659687"/>
                    </a:ext>
                  </a:extLst>
                </a:gridCol>
                <a:gridCol w="1661899">
                  <a:extLst>
                    <a:ext uri="{9D8B030D-6E8A-4147-A177-3AD203B41FA5}">
                      <a16:colId xmlns:a16="http://schemas.microsoft.com/office/drawing/2014/main" val="3010761008"/>
                    </a:ext>
                  </a:extLst>
                </a:gridCol>
                <a:gridCol w="1661899">
                  <a:extLst>
                    <a:ext uri="{9D8B030D-6E8A-4147-A177-3AD203B41FA5}">
                      <a16:colId xmlns:a16="http://schemas.microsoft.com/office/drawing/2014/main" val="2429783650"/>
                    </a:ext>
                  </a:extLst>
                </a:gridCol>
                <a:gridCol w="1661899">
                  <a:extLst>
                    <a:ext uri="{9D8B030D-6E8A-4147-A177-3AD203B41FA5}">
                      <a16:colId xmlns:a16="http://schemas.microsoft.com/office/drawing/2014/main" val="1245934366"/>
                    </a:ext>
                  </a:extLst>
                </a:gridCol>
                <a:gridCol w="1661899">
                  <a:extLst>
                    <a:ext uri="{9D8B030D-6E8A-4147-A177-3AD203B41FA5}">
                      <a16:colId xmlns:a16="http://schemas.microsoft.com/office/drawing/2014/main" val="11837421"/>
                    </a:ext>
                  </a:extLst>
                </a:gridCol>
              </a:tblGrid>
              <a:tr h="358467">
                <a:tc>
                  <a:txBody>
                    <a:bodyPr/>
                    <a:lstStyle/>
                    <a:p>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dirty="0"/>
                        <a:t>Android</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dirty="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dirty="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kumimoji="0" lang="en-US" sz="1400" b="1" i="0" u="none" strike="noStrike" kern="1200" cap="none" spc="0" normalizeH="0" baseline="0" dirty="0">
                          <a:ln>
                            <a:noFill/>
                          </a:ln>
                          <a:solidFill>
                            <a:schemeClr val="tx1"/>
                          </a:solidFill>
                          <a:effectLst/>
                          <a:uLnTx/>
                          <a:uFillTx/>
                          <a:latin typeface="+mn-lt"/>
                          <a:ea typeface="+mn-ea"/>
                          <a:cs typeface="+mn-cs"/>
                        </a:rPr>
                        <a:t>Desktop </a:t>
                      </a:r>
                      <a:r>
                        <a:rPr kumimoji="0" lang="en-US" sz="1400" b="1" i="0" u="none" strike="noStrike" kern="1200" cap="none" spc="0" normalizeH="0" baseline="0" noProof="0" dirty="0">
                          <a:ln>
                            <a:noFill/>
                          </a:ln>
                          <a:solidFill>
                            <a:schemeClr val="tx1"/>
                          </a:solidFill>
                          <a:effectLst/>
                          <a:uLnTx/>
                          <a:uFillTx/>
                          <a:latin typeface="+mn-lt"/>
                          <a:ea typeface="+mn-ea"/>
                          <a:cs typeface="+mn-cs"/>
                        </a:rPr>
                        <a:t>Experience</a:t>
                      </a:r>
                      <a:endParaRPr lang="en-US" sz="1400" b="1" dirty="0">
                        <a:solidFill>
                          <a:schemeClr val="tx1"/>
                        </a:solidFill>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289806143"/>
                  </a:ext>
                </a:extLst>
              </a:tr>
              <a:tr h="393842">
                <a:tc>
                  <a:txBody>
                    <a:bodyPr/>
                    <a:lstStyle/>
                    <a:p>
                      <a:pPr algn="l"/>
                      <a:r>
                        <a:rPr lang="en-US" sz="1400" b="1" kern="1200" dirty="0">
                          <a:solidFill>
                            <a:schemeClr val="tx1"/>
                          </a:solidFill>
                          <a:latin typeface="+mn-lt"/>
                          <a:ea typeface="+mn-ea"/>
                          <a:cs typeface="+mn-cs"/>
                        </a:rPr>
                        <a:t>RemoteApp Experience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r>
                        <a:rPr lang="en-US" sz="1400" b="0" i="0" u="none" strike="noStrike" kern="1200" baseline="0" dirty="0">
                          <a:solidFill>
                            <a:schemeClr val="tx1"/>
                          </a:solidFill>
                          <a:latin typeface="+mn-lt"/>
                          <a:ea typeface="+mn-ea"/>
                          <a:cs typeface="+mn-cs"/>
                        </a:rPr>
                        <a:t>Immersive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1150694752"/>
                  </a:ext>
                </a:extLst>
              </a:tr>
              <a:tr h="393842">
                <a:tc>
                  <a:txBody>
                    <a:bodyPr/>
                    <a:lstStyle/>
                    <a:p>
                      <a:pPr algn="l"/>
                      <a:r>
                        <a:rPr lang="en-US" sz="1400" b="1" kern="1200" dirty="0">
                          <a:solidFill>
                            <a:schemeClr val="tx1"/>
                          </a:solidFill>
                          <a:latin typeface="+mn-lt"/>
                          <a:ea typeface="+mn-ea"/>
                          <a:cs typeface="+mn-cs"/>
                        </a:rPr>
                        <a:t>Multi-factor Authentication</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3503738621"/>
                  </a:ext>
                </a:extLst>
              </a:tr>
              <a:tr h="393842">
                <a:tc>
                  <a:txBody>
                    <a:bodyPr/>
                    <a:lstStyle/>
                    <a:p>
                      <a:pPr algn="l"/>
                      <a:r>
                        <a:rPr lang="en-US" sz="1400" b="1" kern="1200" dirty="0">
                          <a:solidFill>
                            <a:schemeClr val="tx1"/>
                          </a:solidFill>
                          <a:latin typeface="+mn-lt"/>
                          <a:ea typeface="+mn-ea"/>
                          <a:cs typeface="+mn-cs"/>
                        </a:rPr>
                        <a:t>Conditional Access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113691288"/>
                  </a:ext>
                </a:extLst>
              </a:tr>
              <a:tr h="393842">
                <a:tc>
                  <a:txBody>
                    <a:bodyPr/>
                    <a:lstStyle/>
                    <a:p>
                      <a:pPr algn="l"/>
                      <a:r>
                        <a:rPr lang="en-US" sz="1400" b="1" kern="1200" dirty="0">
                          <a:solidFill>
                            <a:schemeClr val="tx1"/>
                          </a:solidFill>
                          <a:latin typeface="+mn-lt"/>
                          <a:ea typeface="+mn-ea"/>
                          <a:cs typeface="+mn-cs"/>
                        </a:rPr>
                        <a:t>Localized</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algn="ctr"/>
                      <a:r>
                        <a:rPr lang="en-US" sz="1400" b="0" i="0" u="none" strike="noStrike" kern="1200" baseline="0">
                          <a:solidFill>
                            <a:schemeClr val="tx1"/>
                          </a:solidFill>
                          <a:latin typeface="+mn-lt"/>
                          <a:ea typeface="+mn-ea"/>
                          <a:cs typeface="+mn-cs"/>
                        </a:rPr>
                        <a:t>English (US)</a:t>
                      </a: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extLst>
                  <a:ext uri="{0D108BD9-81ED-4DB2-BD59-A6C34878D82A}">
                    <a16:rowId xmlns:a16="http://schemas.microsoft.com/office/drawing/2014/main" val="3593012310"/>
                  </a:ext>
                </a:extLst>
              </a:tr>
              <a:tr h="393842">
                <a:tc>
                  <a:txBody>
                    <a:bodyPr/>
                    <a:lstStyle/>
                    <a:p>
                      <a:pPr algn="l"/>
                      <a:r>
                        <a:rPr lang="en-US" sz="1400" b="1" kern="1200" dirty="0">
                          <a:solidFill>
                            <a:schemeClr val="tx1"/>
                          </a:solidFill>
                          <a:latin typeface="+mn-lt"/>
                          <a:ea typeface="+mn-ea"/>
                          <a:cs typeface="+mn-cs"/>
                        </a:rPr>
                        <a:t>3rd Party Plugin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922508350"/>
                  </a:ext>
                </a:extLst>
              </a:tr>
              <a:tr h="393842">
                <a:tc>
                  <a:txBody>
                    <a:bodyPr/>
                    <a:lstStyle/>
                    <a:p>
                      <a:pPr algn="l"/>
                      <a:r>
                        <a:rPr lang="en-US" sz="1400" b="1" dirty="0"/>
                        <a:t>Dynamic Resolution</a:t>
                      </a:r>
                      <a:endParaRPr lang="en-US" sz="1400" b="1" dirty="0">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Multimonitor</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rgbClr val="00B050"/>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lvl="0" algn="ctr">
                        <a:buNone/>
                      </a:pPr>
                      <a:endParaRPr lang="en-US" sz="1400" b="0" dirty="0">
                        <a:solidFill>
                          <a:schemeClr val="tx1"/>
                        </a:solidFill>
                        <a:latin typeface="Wingdings 2"/>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Subset of Monitors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algn="ctr"/>
                      <a:endParaRPr lang="en-US" sz="1400" b="1" kern="1200" baseline="0" dirty="0">
                        <a:solidFill>
                          <a:schemeClr val="tx1"/>
                        </a:solidFill>
                        <a:latin typeface="Wingdings 2" panose="05020102010507070707" pitchFamily="18" charset="2"/>
                        <a:ea typeface="+mn-ea"/>
                        <a:cs typeface="+mn-cs"/>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dirty="0">
                          <a:solidFill>
                            <a:schemeClr val="tx1"/>
                          </a:solidFill>
                          <a:latin typeface="+mn-lt"/>
                          <a:ea typeface="+mn-ea"/>
                          <a:cs typeface="+mn-cs"/>
                        </a:rPr>
                        <a:t>Microsoft Teams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Coming soon</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874434774"/>
                  </a:ext>
                </a:extLst>
              </a:tr>
            </a:tbl>
          </a:graphicData>
        </a:graphic>
      </p:graphicFrame>
    </p:spTree>
    <p:extLst>
      <p:ext uri="{BB962C8B-B14F-4D97-AF65-F5344CB8AC3E}">
        <p14:creationId xmlns:p14="http://schemas.microsoft.com/office/powerpoint/2010/main" val="36321152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a:xfrm>
            <a:off x="588263" y="457200"/>
            <a:ext cx="11018520" cy="553998"/>
          </a:xfrm>
        </p:spPr>
        <p:txBody>
          <a:bodyPr/>
          <a:lstStyle/>
          <a:p>
            <a:r>
              <a:rPr lang="en-US" dirty="0"/>
              <a:t>Client feature: Dynamic resolution</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Automatic resolution update based on windows size</a:t>
            </a:r>
          </a:p>
        </p:txBody>
      </p:sp>
      <p:pic>
        <p:nvPicPr>
          <p:cNvPr id="6" name="Screen Recording 9">
            <a:hlinkClick r:id="" action="ppaction://media"/>
            <a:extLst>
              <a:ext uri="{FF2B5EF4-FFF2-40B4-BE49-F238E27FC236}">
                <a16:creationId xmlns:a16="http://schemas.microsoft.com/office/drawing/2014/main" id="{68455490-FA8D-4703-A6E3-1B7D5703A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2230" y="1093578"/>
            <a:ext cx="7407541" cy="4937760"/>
          </a:xfrm>
          <a:prstGeom prst="rect">
            <a:avLst/>
          </a:prstGeom>
        </p:spPr>
      </p:pic>
    </p:spTree>
    <p:extLst>
      <p:ext uri="{BB962C8B-B14F-4D97-AF65-F5344CB8AC3E}">
        <p14:creationId xmlns:p14="http://schemas.microsoft.com/office/powerpoint/2010/main" val="2815871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747-4923-43BE-9D25-B22654697DFF}"/>
              </a:ext>
            </a:extLst>
          </p:cNvPr>
          <p:cNvSpPr>
            <a:spLocks noGrp="1"/>
          </p:cNvSpPr>
          <p:nvPr>
            <p:ph type="title"/>
          </p:nvPr>
        </p:nvSpPr>
        <p:spPr/>
        <p:txBody>
          <a:bodyPr/>
          <a:lstStyle/>
          <a:p>
            <a:r>
              <a:rPr lang="en-US" dirty="0"/>
              <a:t>Client feature: Subset of monitors</a:t>
            </a:r>
          </a:p>
        </p:txBody>
      </p:sp>
      <p:sp>
        <p:nvSpPr>
          <p:cNvPr id="5" name="TextBox 4">
            <a:extLst>
              <a:ext uri="{FF2B5EF4-FFF2-40B4-BE49-F238E27FC236}">
                <a16:creationId xmlns:a16="http://schemas.microsoft.com/office/drawing/2014/main" id="{71702737-3A1C-48A7-88EA-03A2BB34C64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Select subset of displays to use in a desktop session</a:t>
            </a:r>
          </a:p>
        </p:txBody>
      </p:sp>
      <p:grpSp>
        <p:nvGrpSpPr>
          <p:cNvPr id="8" name="Group 7">
            <a:extLst>
              <a:ext uri="{FF2B5EF4-FFF2-40B4-BE49-F238E27FC236}">
                <a16:creationId xmlns:a16="http://schemas.microsoft.com/office/drawing/2014/main" id="{21D2E127-094C-4FEA-8839-1BD46373138D}"/>
              </a:ext>
            </a:extLst>
          </p:cNvPr>
          <p:cNvGrpSpPr/>
          <p:nvPr/>
        </p:nvGrpSpPr>
        <p:grpSpPr>
          <a:xfrm>
            <a:off x="2322323" y="1093578"/>
            <a:ext cx="7547353" cy="4937760"/>
            <a:chOff x="2322323" y="1093578"/>
            <a:chExt cx="7547353" cy="4937760"/>
          </a:xfrm>
        </p:grpSpPr>
        <p:pic>
          <p:nvPicPr>
            <p:cNvPr id="6" name="Picture 5">
              <a:extLst>
                <a:ext uri="{FF2B5EF4-FFF2-40B4-BE49-F238E27FC236}">
                  <a16:creationId xmlns:a16="http://schemas.microsoft.com/office/drawing/2014/main" id="{0B2D67EA-A1FC-414F-807C-DA786E12F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323" y="1093578"/>
              <a:ext cx="7547353" cy="4937760"/>
            </a:xfrm>
            <a:prstGeom prst="rect">
              <a:avLst/>
            </a:prstGeom>
          </p:spPr>
        </p:pic>
        <p:pic>
          <p:nvPicPr>
            <p:cNvPr id="7" name="Picture 6">
              <a:extLst>
                <a:ext uri="{FF2B5EF4-FFF2-40B4-BE49-F238E27FC236}">
                  <a16:creationId xmlns:a16="http://schemas.microsoft.com/office/drawing/2014/main" id="{794AB6FB-9F5A-4F48-80A7-CAAB40BA21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433" y="3483995"/>
              <a:ext cx="1914600" cy="984413"/>
            </a:xfrm>
            <a:prstGeom prst="rect">
              <a:avLst/>
            </a:prstGeom>
          </p:spPr>
        </p:pic>
      </p:grpSp>
    </p:spTree>
    <p:extLst>
      <p:ext uri="{BB962C8B-B14F-4D97-AF65-F5344CB8AC3E}">
        <p14:creationId xmlns:p14="http://schemas.microsoft.com/office/powerpoint/2010/main" val="30468316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41C12-5109-43E2-B171-E29813485A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2533" y="1324881"/>
            <a:ext cx="9986936" cy="4475154"/>
          </a:xfrm>
          <a:prstGeom prst="rect">
            <a:avLst/>
          </a:prstGeom>
          <a:effectLst/>
        </p:spPr>
      </p:pic>
      <p:sp>
        <p:nvSpPr>
          <p:cNvPr id="5" name="Title 1">
            <a:extLst>
              <a:ext uri="{FF2B5EF4-FFF2-40B4-BE49-F238E27FC236}">
                <a16:creationId xmlns:a16="http://schemas.microsoft.com/office/drawing/2014/main" id="{E9DE27BE-2E64-4FD2-B74A-678ACCF250FA}"/>
              </a:ext>
            </a:extLst>
          </p:cNvPr>
          <p:cNvSpPr txBox="1">
            <a:spLocks/>
          </p:cNvSpPr>
          <p:nvPr/>
        </p:nvSpPr>
        <p:spPr>
          <a:xfrm>
            <a:off x="257968" y="39869"/>
            <a:ext cx="11676063" cy="625475"/>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dirty="0"/>
          </a:p>
        </p:txBody>
      </p:sp>
      <p:sp>
        <p:nvSpPr>
          <p:cNvPr id="3" name="Title 2">
            <a:extLst>
              <a:ext uri="{FF2B5EF4-FFF2-40B4-BE49-F238E27FC236}">
                <a16:creationId xmlns:a16="http://schemas.microsoft.com/office/drawing/2014/main" id="{50D7B85A-13F9-4D8F-8D4D-9F5262ED718A}"/>
              </a:ext>
            </a:extLst>
          </p:cNvPr>
          <p:cNvSpPr>
            <a:spLocks noGrp="1"/>
          </p:cNvSpPr>
          <p:nvPr>
            <p:ph type="title"/>
          </p:nvPr>
        </p:nvSpPr>
        <p:spPr>
          <a:xfrm>
            <a:off x="588263" y="457200"/>
            <a:ext cx="11018520" cy="553998"/>
          </a:xfrm>
        </p:spPr>
        <p:txBody>
          <a:bodyPr/>
          <a:lstStyle/>
          <a:p>
            <a:r>
              <a:rPr lang="en-US" dirty="0"/>
              <a:t>Microsoft Teams support</a:t>
            </a:r>
          </a:p>
        </p:txBody>
      </p:sp>
      <p:sp>
        <p:nvSpPr>
          <p:cNvPr id="7" name="TextBox 6">
            <a:extLst>
              <a:ext uri="{FF2B5EF4-FFF2-40B4-BE49-F238E27FC236}">
                <a16:creationId xmlns:a16="http://schemas.microsoft.com/office/drawing/2014/main" id="{1799E82D-6003-44D8-8351-72731474893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11" name="Picture 10">
            <a:extLst>
              <a:ext uri="{FF2B5EF4-FFF2-40B4-BE49-F238E27FC236}">
                <a16:creationId xmlns:a16="http://schemas.microsoft.com/office/drawing/2014/main" id="{3ECC058B-119B-4F35-9A64-FC70A8462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532" y="1351722"/>
            <a:ext cx="9986936" cy="4448313"/>
          </a:xfrm>
          <a:prstGeom prst="rect">
            <a:avLst/>
          </a:prstGeom>
          <a:effectLst/>
        </p:spPr>
      </p:pic>
    </p:spTree>
    <p:extLst>
      <p:ext uri="{BB962C8B-B14F-4D97-AF65-F5344CB8AC3E}">
        <p14:creationId xmlns:p14="http://schemas.microsoft.com/office/powerpoint/2010/main" val="109546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p:txBody>
          <a:bodyPr/>
          <a:lstStyle/>
          <a:p>
            <a:r>
              <a:rPr lang="en-US" dirty="0"/>
              <a:t>Microsoft Teams support</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3" name="[Final cut] Teams on WVD demo_Trim">
            <a:hlinkClick r:id="" action="ppaction://media"/>
            <a:extLst>
              <a:ext uri="{FF2B5EF4-FFF2-40B4-BE49-F238E27FC236}">
                <a16:creationId xmlns:a16="http://schemas.microsoft.com/office/drawing/2014/main" id="{4145FDB6-23FD-4405-8811-F7A54F039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0706" y="1277497"/>
            <a:ext cx="8124305" cy="4569922"/>
          </a:xfrm>
          <a:prstGeom prst="rect">
            <a:avLst/>
          </a:prstGeom>
        </p:spPr>
      </p:pic>
      <p:sp>
        <p:nvSpPr>
          <p:cNvPr id="2" name="Rectangle 1">
            <a:extLst>
              <a:ext uri="{FF2B5EF4-FFF2-40B4-BE49-F238E27FC236}">
                <a16:creationId xmlns:a16="http://schemas.microsoft.com/office/drawing/2014/main" id="{6E37FB1D-A45E-4717-86F3-22A2C2B2F267}"/>
              </a:ext>
            </a:extLst>
          </p:cNvPr>
          <p:cNvSpPr/>
          <p:nvPr/>
        </p:nvSpPr>
        <p:spPr>
          <a:xfrm>
            <a:off x="326833" y="1649266"/>
            <a:ext cx="3220598" cy="4438138"/>
          </a:xfrm>
          <a:prstGeom prst="rect">
            <a:avLst/>
          </a:prstGeom>
        </p:spPr>
        <p:txBody>
          <a:bodyPr wrap="square">
            <a:spAutoFit/>
          </a:bodyPr>
          <a:lstStyle/>
          <a:p>
            <a:r>
              <a:rPr lang="en-US" b="1" dirty="0">
                <a:latin typeface="Segoe UI" panose="020B0502040204020203" pitchFamily="34" charset="0"/>
              </a:rPr>
              <a:t>MUST Deploy this Registry Key:</a:t>
            </a:r>
          </a:p>
          <a:p>
            <a:r>
              <a:rPr lang="en-US" dirty="0">
                <a:latin typeface="Segoe UI" panose="020B0502040204020203" pitchFamily="34" charset="0"/>
              </a:rPr>
              <a:t>[HKEY_LOCAL_MACHINE\SOFTWARE\Microsoft\Teams\IsWVDEnvironment]</a:t>
            </a:r>
            <a:br>
              <a:rPr lang="en-US" dirty="0">
                <a:latin typeface="Segoe UI" panose="020B0502040204020203" pitchFamily="34" charset="0"/>
              </a:rPr>
            </a:br>
            <a:r>
              <a:rPr lang="en-US" dirty="0">
                <a:latin typeface="Segoe UI" panose="020B0502040204020203" pitchFamily="34" charset="0"/>
              </a:rPr>
              <a:t>  Type: REG_DWORD</a:t>
            </a:r>
            <a:br>
              <a:rPr lang="en-US" dirty="0">
                <a:latin typeface="Segoe UI" panose="020B0502040204020203" pitchFamily="34" charset="0"/>
              </a:rPr>
            </a:br>
            <a:r>
              <a:rPr lang="en-US" dirty="0">
                <a:latin typeface="Segoe UI" panose="020B0502040204020203" pitchFamily="34" charset="0"/>
              </a:rPr>
              <a:t>  Value: 1</a:t>
            </a:r>
          </a:p>
          <a:p>
            <a:endParaRPr lang="en-US" b="0" i="0" dirty="0">
              <a:effectLst/>
              <a:latin typeface="Segoe UI" panose="020B0502040204020203" pitchFamily="34" charset="0"/>
            </a:endParaRPr>
          </a:p>
          <a:p>
            <a:r>
              <a:rPr lang="en-US" b="1" dirty="0">
                <a:latin typeface="Segoe UI" panose="020B0502040204020203" pitchFamily="34" charset="0"/>
              </a:rPr>
              <a:t>To keep Teams from launching at login: </a:t>
            </a:r>
          </a:p>
          <a:p>
            <a:r>
              <a:rPr lang="en-US" dirty="0">
                <a:hlinkClick r:id="rId6"/>
              </a:rPr>
              <a:t>https://docs.microsoft.com/en-us/deployoffice/teams-install#use-group-policy-to-prevent-microsoft-teams-from-starting-automatically-after-installation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90357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8BCC1-1B11-404D-9B37-1D64D89493B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F1B3750-1865-437C-809F-83A4AAEB6EFA}"/>
              </a:ext>
            </a:extLst>
          </p:cNvPr>
          <p:cNvSpPr>
            <a:spLocks noGrp="1"/>
          </p:cNvSpPr>
          <p:nvPr>
            <p:ph type="body" sz="quarter" idx="10"/>
          </p:nvPr>
        </p:nvSpPr>
        <p:spPr>
          <a:xfrm>
            <a:off x="584200" y="1435497"/>
            <a:ext cx="11018520" cy="5244513"/>
          </a:xfrm>
        </p:spPr>
        <p:txBody>
          <a:bodyPr/>
          <a:lstStyle/>
          <a:p>
            <a:r>
              <a:rPr lang="en-US" sz="2400" dirty="0"/>
              <a:t>1.	Mic redirection will not work with the Web Client. Your customer must use the Windows, iOS, or Android client</a:t>
            </a:r>
          </a:p>
          <a:p>
            <a:r>
              <a:rPr lang="en-US" sz="2400" dirty="0"/>
              <a:t>2.	You must update the host pool to allow Audio Capture. More information in https://docs.microsoft.com/en-us/azure/virtual-desktop/customize-rdp-properties</a:t>
            </a:r>
          </a:p>
          <a:p>
            <a:r>
              <a:rPr lang="en-US" sz="2400" dirty="0"/>
              <a:t>3.	Some Bluetooth devices might not allow for multiple audio channels on the host machine in the same time, or might be exclusively controlled by one application on the host device. Suggest trying with a regular mic first, to make sure that the WVD configuration works, then try the Bluetooth device</a:t>
            </a:r>
          </a:p>
          <a:p>
            <a:r>
              <a:rPr lang="en-US" sz="2400" dirty="0"/>
              <a:t>Add-</a:t>
            </a:r>
            <a:r>
              <a:rPr lang="en-US" sz="2400" dirty="0" err="1"/>
              <a:t>RdsAccount</a:t>
            </a:r>
            <a:r>
              <a:rPr lang="en-US" sz="2400" dirty="0"/>
              <a:t> -</a:t>
            </a:r>
            <a:r>
              <a:rPr lang="en-US" sz="2400" dirty="0" err="1"/>
              <a:t>DeploymentUrl</a:t>
            </a:r>
            <a:r>
              <a:rPr lang="en-US" sz="2400" dirty="0"/>
              <a:t> "https://rdbroker.wvd.microsoft.com"  </a:t>
            </a:r>
          </a:p>
          <a:p>
            <a:r>
              <a:rPr lang="en-US" sz="2400" dirty="0"/>
              <a:t>Set-</a:t>
            </a:r>
            <a:r>
              <a:rPr lang="en-US" sz="2400" dirty="0" err="1"/>
              <a:t>RdsHostPool</a:t>
            </a:r>
            <a:r>
              <a:rPr lang="en-US" sz="2400" dirty="0"/>
              <a:t> -</a:t>
            </a:r>
            <a:r>
              <a:rPr lang="en-US" sz="2400" dirty="0" err="1"/>
              <a:t>TenantName</a:t>
            </a:r>
            <a:r>
              <a:rPr lang="en-US" sz="2400" dirty="0"/>
              <a:t> &lt;</a:t>
            </a:r>
            <a:r>
              <a:rPr lang="en-US" sz="2400" dirty="0" err="1"/>
              <a:t>tenantname</a:t>
            </a:r>
            <a:r>
              <a:rPr lang="en-US" sz="2400" dirty="0"/>
              <a:t>&gt; -Name &lt;</a:t>
            </a:r>
            <a:r>
              <a:rPr lang="en-US" sz="2400" dirty="0" err="1"/>
              <a:t>hostpoolname</a:t>
            </a:r>
            <a:r>
              <a:rPr lang="en-US" sz="2400" dirty="0"/>
              <a:t>&gt; -</a:t>
            </a:r>
            <a:r>
              <a:rPr lang="en-US" sz="2400" dirty="0" err="1"/>
              <a:t>CustomRdpProperty</a:t>
            </a:r>
            <a:r>
              <a:rPr lang="en-US" sz="2400" dirty="0"/>
              <a:t> "audiomode:i:0;audiocapturemode:i:1; </a:t>
            </a:r>
            <a:r>
              <a:rPr lang="en-US" sz="2400" dirty="0" err="1"/>
              <a:t>camerastoredirect:s</a:t>
            </a:r>
            <a:r>
              <a:rPr lang="en-US" sz="2400" dirty="0"/>
              <a:t>:*;</a:t>
            </a:r>
            <a:r>
              <a:rPr lang="en-US" sz="2400" dirty="0" err="1"/>
              <a:t>devicestoredirect:s</a:t>
            </a:r>
            <a:r>
              <a:rPr lang="en-US" sz="2400" dirty="0"/>
              <a:t>:*" </a:t>
            </a:r>
          </a:p>
          <a:p>
            <a:endParaRPr lang="en-US" sz="2400" dirty="0"/>
          </a:p>
        </p:txBody>
      </p:sp>
    </p:spTree>
    <p:extLst>
      <p:ext uri="{BB962C8B-B14F-4D97-AF65-F5344CB8AC3E}">
        <p14:creationId xmlns:p14="http://schemas.microsoft.com/office/powerpoint/2010/main" val="16232916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Client administration</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nvPr>
        </p:nvGraphicFramePr>
        <p:xfrm>
          <a:off x="584200" y="1435100"/>
          <a:ext cx="11018521" cy="2304490"/>
        </p:xfrm>
        <a:graphic>
          <a:graphicData uri="http://schemas.openxmlformats.org/drawingml/2006/table">
            <a:tbl>
              <a:tblPr firstRow="1" bandRow="1">
                <a:tableStyleId>{5FD0F851-EC5A-4D38-B0AD-8093EC10F338}</a:tableStyleId>
              </a:tblPr>
              <a:tblGrid>
                <a:gridCol w="2363001">
                  <a:extLst>
                    <a:ext uri="{9D8B030D-6E8A-4147-A177-3AD203B41FA5}">
                      <a16:colId xmlns:a16="http://schemas.microsoft.com/office/drawing/2014/main" val="774645173"/>
                    </a:ext>
                  </a:extLst>
                </a:gridCol>
                <a:gridCol w="1731104">
                  <a:extLst>
                    <a:ext uri="{9D8B030D-6E8A-4147-A177-3AD203B41FA5}">
                      <a16:colId xmlns:a16="http://schemas.microsoft.com/office/drawing/2014/main" val="782659687"/>
                    </a:ext>
                  </a:extLst>
                </a:gridCol>
                <a:gridCol w="1731104">
                  <a:extLst>
                    <a:ext uri="{9D8B030D-6E8A-4147-A177-3AD203B41FA5}">
                      <a16:colId xmlns:a16="http://schemas.microsoft.com/office/drawing/2014/main" val="3010761008"/>
                    </a:ext>
                  </a:extLst>
                </a:gridCol>
                <a:gridCol w="1731104">
                  <a:extLst>
                    <a:ext uri="{9D8B030D-6E8A-4147-A177-3AD203B41FA5}">
                      <a16:colId xmlns:a16="http://schemas.microsoft.com/office/drawing/2014/main" val="2429783650"/>
                    </a:ext>
                  </a:extLst>
                </a:gridCol>
                <a:gridCol w="1731104">
                  <a:extLst>
                    <a:ext uri="{9D8B030D-6E8A-4147-A177-3AD203B41FA5}">
                      <a16:colId xmlns:a16="http://schemas.microsoft.com/office/drawing/2014/main" val="1245934366"/>
                    </a:ext>
                  </a:extLst>
                </a:gridCol>
                <a:gridCol w="1731104">
                  <a:extLst>
                    <a:ext uri="{9D8B030D-6E8A-4147-A177-3AD203B41FA5}">
                      <a16:colId xmlns:a16="http://schemas.microsoft.com/office/drawing/2014/main" val="11837421"/>
                    </a:ext>
                  </a:extLst>
                </a:gridCol>
              </a:tblGrid>
              <a:tr h="358467">
                <a:tc>
                  <a:txBody>
                    <a:bodyPr/>
                    <a:lstStyle/>
                    <a:p>
                      <a:endParaRPr lang="en-US" sz="1600" b="1" kern="1200" dirty="0">
                        <a:solidFill>
                          <a:schemeClr val="tx1"/>
                        </a:solidFill>
                        <a:latin typeface="+mn-lt"/>
                        <a:ea typeface="+mn-ea"/>
                        <a:cs typeface="+mn-cs"/>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a:t>Android</a:t>
                      </a:r>
                      <a:endParaRPr lang="en-US" sz="1600" b="1">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lang="en-US" sz="1400" b="1" kern="1200" dirty="0">
                          <a:solidFill>
                            <a:schemeClr val="tx1"/>
                          </a:solidFill>
                          <a:latin typeface="+mn-lt"/>
                          <a:ea typeface="+mn-ea"/>
                          <a:cs typeface="+mn-cs"/>
                        </a:rPr>
                        <a:t>Release cadence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Monthly</a:t>
                      </a: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Availability</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Download page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Service</a:t>
                      </a:r>
                    </a:p>
                  </a:txBody>
                  <a:tcPr marL="126668" marR="126668" marT="59761" marB="59761" anchor="ctr"/>
                </a:tc>
                <a:tc>
                  <a:txBody>
                    <a:bodyPr/>
                    <a:lstStyle/>
                    <a:p>
                      <a:pPr algn="ctr"/>
                      <a:r>
                        <a:rPr lang="en-US" sz="1400" kern="1200" dirty="0">
                          <a:solidFill>
                            <a:schemeClr val="tx1"/>
                          </a:solidFill>
                          <a:latin typeface="+mn-lt"/>
                          <a:ea typeface="+mn-ea"/>
                          <a:cs typeface="+mn-cs"/>
                        </a:rPr>
                        <a:t>Google Play Store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App Store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lvl="0" algn="ctr">
                        <a:buNone/>
                      </a:pPr>
                      <a:r>
                        <a:rPr lang="en-US" sz="1400" kern="1200">
                          <a:solidFill>
                            <a:schemeClr val="tx1"/>
                          </a:solidFill>
                          <a:latin typeface="+mn-lt"/>
                          <a:ea typeface="+mn-ea"/>
                          <a:cs typeface="+mn-cs"/>
                          <a:sym typeface="Wingdings 2"/>
                        </a:rPr>
                        <a:t>App Store</a:t>
                      </a:r>
                      <a:endParaRPr lang="en-US" sz="1400" kern="1200" dirty="0">
                        <a:solidFill>
                          <a:schemeClr val="tx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Bulk deployment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r>
                        <a:rPr lang="en-US" sz="1400" b="1" kern="1200" baseline="0" dirty="0">
                          <a:solidFill>
                            <a:schemeClr val="tx1"/>
                          </a:solidFill>
                          <a:latin typeface="Calibri" panose="020F0502020204030204" pitchFamily="34" charset="0"/>
                          <a:ea typeface="+mn-ea"/>
                          <a:cs typeface="Calibri" panose="020F0502020204030204" pitchFamily="34" charset="0"/>
                        </a:rPr>
                        <a:t>n/a</a:t>
                      </a: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a:solidFill>
                            <a:schemeClr val="tx1"/>
                          </a:solidFill>
                          <a:latin typeface="+mn-lt"/>
                          <a:ea typeface="+mn-ea"/>
                          <a:cs typeface="+mn-cs"/>
                        </a:rPr>
                        <a:t>Management Tools</a:t>
                      </a:r>
                      <a:endParaRPr lang="en-US" sz="1400" b="1" kern="1200" dirty="0">
                        <a:solidFill>
                          <a:schemeClr val="tx1"/>
                        </a:solidFill>
                        <a:latin typeface="+mn-lt"/>
                        <a:ea typeface="+mn-ea"/>
                        <a:cs typeface="+mn-cs"/>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Microsoft Intune, ConfigMgr,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Group policies</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endParaRPr lang="en-US" sz="1400" b="1" kern="1200" baseline="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009075358"/>
                  </a:ext>
                </a:extLst>
              </a:tr>
            </a:tbl>
          </a:graphicData>
        </a:graphic>
      </p:graphicFrame>
    </p:spTree>
    <p:extLst>
      <p:ext uri="{BB962C8B-B14F-4D97-AF65-F5344CB8AC3E}">
        <p14:creationId xmlns:p14="http://schemas.microsoft.com/office/powerpoint/2010/main" val="3595971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vs. Azure Lab Services?</a:t>
            </a:r>
          </a:p>
        </p:txBody>
      </p:sp>
    </p:spTree>
    <p:extLst>
      <p:ext uri="{BB962C8B-B14F-4D97-AF65-F5344CB8AC3E}">
        <p14:creationId xmlns:p14="http://schemas.microsoft.com/office/powerpoint/2010/main" val="26639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BEEE969-5ED5-4C1C-B512-560DC33572E9}"/>
              </a:ext>
            </a:extLst>
          </p:cNvPr>
          <p:cNvGraphicFramePr>
            <a:graphicFrameLocks noGrp="1"/>
          </p:cNvGraphicFramePr>
          <p:nvPr>
            <p:extLst>
              <p:ext uri="{D42A27DB-BD31-4B8C-83A1-F6EECF244321}">
                <p14:modId xmlns:p14="http://schemas.microsoft.com/office/powerpoint/2010/main" val="2210496363"/>
              </p:ext>
            </p:extLst>
          </p:nvPr>
        </p:nvGraphicFramePr>
        <p:xfrm>
          <a:off x="239995" y="899395"/>
          <a:ext cx="11477939" cy="5727912"/>
        </p:xfrm>
        <a:graphic>
          <a:graphicData uri="http://schemas.openxmlformats.org/drawingml/2006/table">
            <a:tbl>
              <a:tblPr firstRow="1" bandRow="1">
                <a:tableStyleId>{5C22544A-7EE6-4342-B048-85BDC9FD1C3A}</a:tableStyleId>
              </a:tblPr>
              <a:tblGrid>
                <a:gridCol w="1728632">
                  <a:extLst>
                    <a:ext uri="{9D8B030D-6E8A-4147-A177-3AD203B41FA5}">
                      <a16:colId xmlns:a16="http://schemas.microsoft.com/office/drawing/2014/main" val="1035664831"/>
                    </a:ext>
                  </a:extLst>
                </a:gridCol>
                <a:gridCol w="4829578">
                  <a:extLst>
                    <a:ext uri="{9D8B030D-6E8A-4147-A177-3AD203B41FA5}">
                      <a16:colId xmlns:a16="http://schemas.microsoft.com/office/drawing/2014/main" val="4205215726"/>
                    </a:ext>
                  </a:extLst>
                </a:gridCol>
                <a:gridCol w="4919729">
                  <a:extLst>
                    <a:ext uri="{9D8B030D-6E8A-4147-A177-3AD203B41FA5}">
                      <a16:colId xmlns:a16="http://schemas.microsoft.com/office/drawing/2014/main" val="3236005676"/>
                    </a:ext>
                  </a:extLst>
                </a:gridCol>
              </a:tblGrid>
              <a:tr h="336378">
                <a:tc>
                  <a:txBody>
                    <a:bodyPr/>
                    <a:lstStyle/>
                    <a:p>
                      <a:r>
                        <a:rPr lang="en-US" dirty="0"/>
                        <a:t>Criteria</a:t>
                      </a:r>
                    </a:p>
                  </a:txBody>
                  <a:tcPr/>
                </a:tc>
                <a:tc>
                  <a:txBody>
                    <a:bodyPr/>
                    <a:lstStyle/>
                    <a:p>
                      <a:pPr algn="ctr"/>
                      <a:r>
                        <a:rPr lang="en-US" dirty="0"/>
                        <a:t>Lab Services Best for…</a:t>
                      </a:r>
                    </a:p>
                  </a:txBody>
                  <a:tcPr/>
                </a:tc>
                <a:tc>
                  <a:txBody>
                    <a:bodyPr/>
                    <a:lstStyle/>
                    <a:p>
                      <a:pPr algn="ctr"/>
                      <a:r>
                        <a:rPr lang="en-US" dirty="0"/>
                        <a:t>WVD Best for…</a:t>
                      </a:r>
                    </a:p>
                  </a:txBody>
                  <a:tcPr/>
                </a:tc>
                <a:extLst>
                  <a:ext uri="{0D108BD9-81ED-4DB2-BD59-A6C34878D82A}">
                    <a16:rowId xmlns:a16="http://schemas.microsoft.com/office/drawing/2014/main" val="633058293"/>
                  </a:ext>
                </a:extLst>
              </a:tr>
              <a:tr h="672757">
                <a:tc>
                  <a:txBody>
                    <a:bodyPr/>
                    <a:lstStyle/>
                    <a:p>
                      <a:r>
                        <a:rPr lang="en-US" dirty="0"/>
                        <a:t>OS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Linux VMs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Windows VMs </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Managed Windows desktops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Published Windows Apps (full desktop not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Linux)</a:t>
                      </a:r>
                    </a:p>
                  </a:txBody>
                  <a:tcPr/>
                </a:tc>
                <a:extLst>
                  <a:ext uri="{0D108BD9-81ED-4DB2-BD59-A6C34878D82A}">
                    <a16:rowId xmlns:a16="http://schemas.microsoft.com/office/drawing/2014/main" val="28252052"/>
                  </a:ext>
                </a:extLst>
              </a:tr>
              <a:tr h="672757">
                <a:tc>
                  <a:txBody>
                    <a:bodyPr/>
                    <a:lstStyle/>
                    <a:p>
                      <a:r>
                        <a:rPr lang="en-US" dirty="0"/>
                        <a:t>Auth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Portal login separate from OS login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AAD credentials (</a:t>
                      </a:r>
                      <a:r>
                        <a:rPr lang="en-US" sz="1400" dirty="0">
                          <a:hlinkClick r:id="rId2"/>
                        </a:rPr>
                        <a:t>rmcbrine@microsoft.com</a:t>
                      </a:r>
                      <a:r>
                        <a:rPr lang="en-US" sz="1400" dirty="0"/>
                        <a: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consumer (MSA) logins (</a:t>
                      </a:r>
                      <a:r>
                        <a:rPr lang="en-US" sz="1400" dirty="0">
                          <a:hlinkClick r:id="rId3"/>
                        </a:rPr>
                        <a:t>rmcbrine@live.com</a:t>
                      </a:r>
                      <a:r>
                        <a:rPr lang="en-US" sz="1400" dirty="0"/>
                        <a:t>)</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AD synced with AAD, both creds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SSO possible portal to OS login with Federation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MSA accounts)</a:t>
                      </a:r>
                    </a:p>
                  </a:txBody>
                  <a:tcPr/>
                </a:tc>
                <a:extLst>
                  <a:ext uri="{0D108BD9-81ED-4DB2-BD59-A6C34878D82A}">
                    <a16:rowId xmlns:a16="http://schemas.microsoft.com/office/drawing/2014/main" val="676421670"/>
                  </a:ext>
                </a:extLst>
              </a:tr>
              <a:tr h="819922">
                <a:tc>
                  <a:txBody>
                    <a:bodyPr/>
                    <a:lstStyle/>
                    <a:p>
                      <a:r>
                        <a:rPr lang="en-US" dirty="0"/>
                        <a:t>VDI Options</a:t>
                      </a:r>
                    </a:p>
                  </a:txBody>
                  <a:tcPr/>
                </a:tc>
                <a:tc>
                  <a:txBody>
                    <a:bodyPr/>
                    <a:lstStyle/>
                    <a:p>
                      <a:pPr marL="285750" indent="-285750">
                        <a:buFont typeface="Arial" panose="020B0604020202020204" pitchFamily="34" charset="0"/>
                        <a:buChar char="•"/>
                      </a:pPr>
                      <a:r>
                        <a:rPr lang="en-US" sz="1400" dirty="0"/>
                        <a:t>1 VM:1 User pairing only</a:t>
                      </a:r>
                    </a:p>
                    <a:p>
                      <a:pPr marL="285750" indent="-285750">
                        <a:buFont typeface="Arial" panose="020B0604020202020204" pitchFamily="34" charset="0"/>
                        <a:buChar char="•"/>
                      </a:pPr>
                      <a:r>
                        <a:rPr lang="en-US" sz="1400" dirty="0"/>
                        <a:t>VM required per user, nested virtualization supported</a:t>
                      </a:r>
                    </a:p>
                    <a:p>
                      <a:pPr marL="285750" indent="-285750">
                        <a:buFont typeface="Arial" panose="020B0604020202020204" pitchFamily="34" charset="0"/>
                        <a:buChar char="•"/>
                      </a:pPr>
                      <a:r>
                        <a:rPr lang="en-US" sz="1400" dirty="0"/>
                        <a:t>Full system access via RDP or SSH only</a:t>
                      </a:r>
                    </a:p>
                  </a:txBody>
                  <a:tcPr/>
                </a:tc>
                <a:tc>
                  <a:txBody>
                    <a:bodyPr/>
                    <a:lstStyle/>
                    <a:p>
                      <a:pPr marL="285750" indent="-285750">
                        <a:buFont typeface="Arial" panose="020B0604020202020204" pitchFamily="34" charset="0"/>
                        <a:buChar char="•"/>
                      </a:pPr>
                      <a:r>
                        <a:rPr lang="en-US" sz="1400" dirty="0"/>
                        <a:t>1 </a:t>
                      </a:r>
                      <a:r>
                        <a:rPr lang="en-US" sz="1400" dirty="0" err="1"/>
                        <a:t>VM:Many</a:t>
                      </a:r>
                      <a:r>
                        <a:rPr lang="en-US" sz="1400" dirty="0"/>
                        <a:t> Users for Win10 or Win </a:t>
                      </a:r>
                      <a:r>
                        <a:rPr lang="en-US" sz="1400" dirty="0" err="1"/>
                        <a:t>Svr</a:t>
                      </a:r>
                      <a:r>
                        <a:rPr lang="en-US" sz="1400" dirty="0"/>
                        <a:t> RDS </a:t>
                      </a:r>
                      <a:r>
                        <a:rPr lang="en-US" sz="1050" dirty="0"/>
                        <a:t>(also 1:1 Win10 if needed)</a:t>
                      </a:r>
                      <a:endParaRPr lang="en-US" sz="1400" dirty="0"/>
                    </a:p>
                    <a:p>
                      <a:pPr marL="285750" indent="-285750">
                        <a:buFont typeface="Arial" panose="020B0604020202020204" pitchFamily="34" charset="0"/>
                        <a:buChar char="•"/>
                      </a:pPr>
                      <a:r>
                        <a:rPr lang="en-US" sz="1400" dirty="0"/>
                        <a:t>Each VM supports many users </a:t>
                      </a:r>
                      <a:r>
                        <a:rPr lang="en-US" sz="1200" dirty="0"/>
                        <a:t>(except Win7 or 1:1 Win10)</a:t>
                      </a:r>
                      <a:endParaRPr lang="en-US" sz="1400" dirty="0"/>
                    </a:p>
                    <a:p>
                      <a:pPr marL="285750" indent="-285750">
                        <a:buFont typeface="Arial" panose="020B0604020202020204" pitchFamily="34" charset="0"/>
                        <a:buChar char="•"/>
                      </a:pPr>
                      <a:r>
                        <a:rPr lang="en-US" sz="1400" dirty="0"/>
                        <a:t>Full desktop or published apps</a:t>
                      </a:r>
                    </a:p>
                  </a:txBody>
                  <a:tcPr/>
                </a:tc>
                <a:extLst>
                  <a:ext uri="{0D108BD9-81ED-4DB2-BD59-A6C34878D82A}">
                    <a16:rowId xmlns:a16="http://schemas.microsoft.com/office/drawing/2014/main" val="910941273"/>
                  </a:ext>
                </a:extLst>
              </a:tr>
              <a:tr h="1653861">
                <a:tc>
                  <a:txBody>
                    <a:bodyPr/>
                    <a:lstStyle/>
                    <a:p>
                      <a:r>
                        <a:rPr lang="en-US" dirty="0"/>
                        <a:t>IT Goals</a:t>
                      </a:r>
                    </a:p>
                  </a:txBody>
                  <a:tcPr/>
                </a:tc>
                <a:tc>
                  <a:txBody>
                    <a:bodyPr/>
                    <a:lstStyle/>
                    <a:p>
                      <a:pPr marL="171450" lvl="0" indent="-171450">
                        <a:buFont typeface="Arial" panose="020B0604020202020204" pitchFamily="34" charset="0"/>
                        <a:buChar char="•"/>
                      </a:pPr>
                      <a:r>
                        <a:rPr lang="en-US" sz="1400" dirty="0"/>
                        <a:t>Delegation of lab use and JIT setup w/minimal interaction with existing Institutional infrastructure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long-term goals of VM persistence beyond a given task/class/lab with a specified termination plan</a:t>
                      </a:r>
                    </a:p>
                    <a:p>
                      <a:pPr marL="171450" lvl="0" indent="-171450">
                        <a:buFont typeface="Arial" panose="020B0604020202020204" pitchFamily="34" charset="0"/>
                        <a:buChar char="•"/>
                      </a:pPr>
                      <a:r>
                        <a:rPr lang="en-US" sz="1400" dirty="0"/>
                        <a:t>No long-term goals of managing VMs on behalf of a class/lab/course, no compliance targets</a:t>
                      </a:r>
                    </a:p>
                    <a:p>
                      <a:pPr marL="171450" lvl="0" indent="-171450">
                        <a:buFont typeface="Arial" panose="020B0604020202020204" pitchFamily="34" charset="0"/>
                        <a:buChar char="•"/>
                      </a:pPr>
                      <a:r>
                        <a:rPr lang="en-US" sz="1400" dirty="0"/>
                        <a:t>Delegation of image and lab management to faculty or distributed IT to manage lab per class</a:t>
                      </a:r>
                    </a:p>
                  </a:txBody>
                  <a:tcPr/>
                </a:tc>
                <a:tc>
                  <a:txBody>
                    <a:bodyPr/>
                    <a:lstStyle/>
                    <a:p>
                      <a:pPr marL="171450" lvl="0" indent="-171450">
                        <a:buFont typeface="Arial" panose="020B0604020202020204" pitchFamily="34" charset="0"/>
                        <a:buChar char="•"/>
                      </a:pPr>
                      <a:r>
                        <a:rPr lang="en-US" sz="1400" dirty="0"/>
                        <a:t>Owning and managing persistent VMs as part of Org’s infrastructure (not JIT setup/config)</a:t>
                      </a:r>
                    </a:p>
                    <a:p>
                      <a:pPr marL="171450" lvl="0" indent="-171450">
                        <a:buFont typeface="Arial" panose="020B0604020202020204" pitchFamily="34" charset="0"/>
                        <a:buChar char="•"/>
                      </a:pPr>
                      <a:r>
                        <a:rPr lang="en-US" sz="1400" dirty="0"/>
                        <a:t>Scenarios wherein machines persist for long-term use by the Institution (typical Citrix or VMWare mindset)</a:t>
                      </a:r>
                    </a:p>
                    <a:p>
                      <a:pPr marL="171450" lvl="0" indent="-171450">
                        <a:buFont typeface="Arial" panose="020B0604020202020204" pitchFamily="34" charset="0"/>
                        <a:buChar char="•"/>
                      </a:pPr>
                      <a:r>
                        <a:rPr lang="en-US" sz="1400" dirty="0"/>
                        <a:t>IT-managed &amp; secured delivery of productivity, line of business Windows apps/desktops, compliance scenarios</a:t>
                      </a:r>
                    </a:p>
                    <a:p>
                      <a:pPr marL="171450" lvl="0" indent="-171450">
                        <a:buFont typeface="Arial" panose="020B0604020202020204" pitchFamily="34" charset="0"/>
                        <a:buChar char="•"/>
                      </a:pPr>
                      <a:r>
                        <a:rPr lang="en-US" sz="1400" dirty="0"/>
                        <a:t>Customer leveraging existing Group Policy/Active Directory investments for customization &amp; management</a:t>
                      </a:r>
                    </a:p>
                  </a:txBody>
                  <a:tcPr/>
                </a:tc>
                <a:extLst>
                  <a:ext uri="{0D108BD9-81ED-4DB2-BD59-A6C34878D82A}">
                    <a16:rowId xmlns:a16="http://schemas.microsoft.com/office/drawing/2014/main" val="2931917540"/>
                  </a:ext>
                </a:extLst>
              </a:tr>
              <a:tr h="1209252">
                <a:tc>
                  <a:txBody>
                    <a:bodyPr/>
                    <a:lstStyle/>
                    <a:p>
                      <a:r>
                        <a:rPr lang="en-US" dirty="0"/>
                        <a:t>Metered Use</a:t>
                      </a:r>
                    </a:p>
                  </a:txBody>
                  <a:tcPr/>
                </a:tc>
                <a:tc>
                  <a:txBody>
                    <a:bodyPr/>
                    <a:lstStyle/>
                    <a:p>
                      <a:pPr marL="285750" lvl="0" indent="-285750">
                        <a:buFont typeface="Arial" panose="020B0604020202020204" pitchFamily="34" charset="0"/>
                        <a:buChar char="•"/>
                      </a:pPr>
                      <a:r>
                        <a:rPr lang="en-US" sz="1400" dirty="0"/>
                        <a:t>Labs that run on a schedule (not 7x24)  to limit costs</a:t>
                      </a:r>
                    </a:p>
                    <a:p>
                      <a:pPr marL="752121" lvl="1" indent="-285750">
                        <a:buFont typeface="Arial" panose="020B0604020202020204" pitchFamily="34" charset="0"/>
                        <a:buChar char="•"/>
                      </a:pPr>
                      <a:r>
                        <a:rPr lang="en-US" sz="1200" dirty="0"/>
                        <a:t>Scheduled run times and per-user limits</a:t>
                      </a:r>
                    </a:p>
                    <a:p>
                      <a:pPr marL="752121" lvl="1" indent="-285750">
                        <a:buFont typeface="Arial" panose="020B0604020202020204" pitchFamily="34" charset="0"/>
                        <a:buChar char="•"/>
                      </a:pPr>
                      <a:r>
                        <a:rPr lang="en-US" sz="1200" dirty="0"/>
                        <a:t>Calendar-based start/stop scheduling simplified</a:t>
                      </a:r>
                    </a:p>
                    <a:p>
                      <a:pPr marL="752121" lvl="1" indent="-285750">
                        <a:buFont typeface="Arial" panose="020B0604020202020204" pitchFamily="34" charset="0"/>
                        <a:buChar char="•"/>
                      </a:pPr>
                      <a:r>
                        <a:rPr lang="en-US" sz="1200" dirty="0"/>
                        <a:t>User runtime quotas to limit total use (# total hour use quota can be raised per user as needed)</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Best for 7x24 scenarios given VMs are part of managed infrastructure, but compatible with start/stop cycles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per-user limits on utilization</a:t>
                      </a:r>
                    </a:p>
                    <a:p>
                      <a:pPr marL="285750" lvl="0" indent="-285750">
                        <a:buFont typeface="Arial" panose="020B0604020202020204" pitchFamily="34" charset="0"/>
                        <a:buChar char="•"/>
                      </a:pPr>
                      <a:r>
                        <a:rPr lang="en-US" sz="1400" dirty="0"/>
                        <a:t>Multi-user, larger scale and longer-lived deployments</a:t>
                      </a:r>
                    </a:p>
                  </a:txBody>
                  <a:tcPr/>
                </a:tc>
                <a:extLst>
                  <a:ext uri="{0D108BD9-81ED-4DB2-BD59-A6C34878D82A}">
                    <a16:rowId xmlns:a16="http://schemas.microsoft.com/office/drawing/2014/main" val="3402057385"/>
                  </a:ext>
                </a:extLst>
              </a:tr>
            </a:tbl>
          </a:graphicData>
        </a:graphic>
      </p:graphicFrame>
      <p:sp>
        <p:nvSpPr>
          <p:cNvPr id="2" name="Title 1">
            <a:extLst>
              <a:ext uri="{FF2B5EF4-FFF2-40B4-BE49-F238E27FC236}">
                <a16:creationId xmlns:a16="http://schemas.microsoft.com/office/drawing/2014/main" id="{CAC6A004-04BA-4B8D-90C9-54EB7F2273EE}"/>
              </a:ext>
            </a:extLst>
          </p:cNvPr>
          <p:cNvSpPr>
            <a:spLocks noGrp="1"/>
          </p:cNvSpPr>
          <p:nvPr>
            <p:ph type="title"/>
          </p:nvPr>
        </p:nvSpPr>
        <p:spPr>
          <a:xfrm>
            <a:off x="469704" y="168273"/>
            <a:ext cx="11018520" cy="553998"/>
          </a:xfrm>
        </p:spPr>
        <p:txBody>
          <a:bodyPr/>
          <a:lstStyle/>
          <a:p>
            <a:r>
              <a:rPr lang="en-US" dirty="0"/>
              <a:t>Scenarios:  Lab Services and Windows Virtual Desktop</a:t>
            </a:r>
          </a:p>
        </p:txBody>
      </p:sp>
      <p:sp>
        <p:nvSpPr>
          <p:cNvPr id="9" name="Rectangle 8">
            <a:extLst>
              <a:ext uri="{FF2B5EF4-FFF2-40B4-BE49-F238E27FC236}">
                <a16:creationId xmlns:a16="http://schemas.microsoft.com/office/drawing/2014/main" id="{746BA140-9D19-419D-8F1F-1704536DD4BD}"/>
              </a:ext>
            </a:extLst>
          </p:cNvPr>
          <p:cNvSpPr/>
          <p:nvPr/>
        </p:nvSpPr>
        <p:spPr bwMode="auto">
          <a:xfrm>
            <a:off x="1995816" y="1241815"/>
            <a:ext cx="9722118"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1DD8ACF6-8A5A-42E2-B4A7-75118E43AF4B}"/>
              </a:ext>
            </a:extLst>
          </p:cNvPr>
          <p:cNvSpPr/>
          <p:nvPr/>
        </p:nvSpPr>
        <p:spPr bwMode="auto">
          <a:xfrm>
            <a:off x="1995816" y="1999127"/>
            <a:ext cx="9722119"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7072B2CB-BEC4-4970-A4D8-A870A341B44B}"/>
              </a:ext>
            </a:extLst>
          </p:cNvPr>
          <p:cNvSpPr/>
          <p:nvPr/>
        </p:nvSpPr>
        <p:spPr bwMode="auto">
          <a:xfrm>
            <a:off x="1995816" y="2748929"/>
            <a:ext cx="9722120" cy="92119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C18A61BC-4DD0-4F4F-992B-A5ACDA35A571}"/>
              </a:ext>
            </a:extLst>
          </p:cNvPr>
          <p:cNvSpPr/>
          <p:nvPr/>
        </p:nvSpPr>
        <p:spPr bwMode="auto">
          <a:xfrm>
            <a:off x="1976863" y="3670125"/>
            <a:ext cx="9741071" cy="173438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3" name="Rectangle 12">
            <a:extLst>
              <a:ext uri="{FF2B5EF4-FFF2-40B4-BE49-F238E27FC236}">
                <a16:creationId xmlns:a16="http://schemas.microsoft.com/office/drawing/2014/main" id="{C6A332D5-F0A3-41D4-836D-346740BEA375}"/>
              </a:ext>
            </a:extLst>
          </p:cNvPr>
          <p:cNvSpPr/>
          <p:nvPr/>
        </p:nvSpPr>
        <p:spPr bwMode="auto">
          <a:xfrm>
            <a:off x="1976861" y="5404511"/>
            <a:ext cx="9741071" cy="1222795"/>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5693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FE1C-61A3-4A24-AAD6-1BDADEA623FF}"/>
              </a:ext>
            </a:extLst>
          </p:cNvPr>
          <p:cNvSpPr>
            <a:spLocks noGrp="1"/>
          </p:cNvSpPr>
          <p:nvPr>
            <p:ph type="title"/>
          </p:nvPr>
        </p:nvSpPr>
        <p:spPr>
          <a:xfrm>
            <a:off x="231820" y="392806"/>
            <a:ext cx="11018520" cy="553998"/>
          </a:xfrm>
        </p:spPr>
        <p:txBody>
          <a:bodyPr/>
          <a:lstStyle/>
          <a:p>
            <a:r>
              <a:rPr lang="en-US" dirty="0"/>
              <a:t>Comparing Lab Services &amp; WVD</a:t>
            </a:r>
          </a:p>
        </p:txBody>
      </p:sp>
      <p:graphicFrame>
        <p:nvGraphicFramePr>
          <p:cNvPr id="5" name="Table 4">
            <a:extLst>
              <a:ext uri="{FF2B5EF4-FFF2-40B4-BE49-F238E27FC236}">
                <a16:creationId xmlns:a16="http://schemas.microsoft.com/office/drawing/2014/main" id="{123C4557-7A77-473A-8341-B4DCCD222C2A}"/>
              </a:ext>
            </a:extLst>
          </p:cNvPr>
          <p:cNvGraphicFramePr>
            <a:graphicFrameLocks noGrp="1"/>
          </p:cNvGraphicFramePr>
          <p:nvPr>
            <p:extLst>
              <p:ext uri="{D42A27DB-BD31-4B8C-83A1-F6EECF244321}">
                <p14:modId xmlns:p14="http://schemas.microsoft.com/office/powerpoint/2010/main" val="2491623436"/>
              </p:ext>
            </p:extLst>
          </p:nvPr>
        </p:nvGraphicFramePr>
        <p:xfrm>
          <a:off x="281189" y="1429711"/>
          <a:ext cx="11629622" cy="5035483"/>
        </p:xfrm>
        <a:graphic>
          <a:graphicData uri="http://schemas.openxmlformats.org/drawingml/2006/table">
            <a:tbl>
              <a:tblPr firstRow="1" bandRow="1">
                <a:tableStyleId>{5C22544A-7EE6-4342-B048-85BDC9FD1C3A}</a:tableStyleId>
              </a:tblPr>
              <a:tblGrid>
                <a:gridCol w="1987751">
                  <a:extLst>
                    <a:ext uri="{9D8B030D-6E8A-4147-A177-3AD203B41FA5}">
                      <a16:colId xmlns:a16="http://schemas.microsoft.com/office/drawing/2014/main" val="1149895452"/>
                    </a:ext>
                  </a:extLst>
                </a:gridCol>
                <a:gridCol w="4118981">
                  <a:extLst>
                    <a:ext uri="{9D8B030D-6E8A-4147-A177-3AD203B41FA5}">
                      <a16:colId xmlns:a16="http://schemas.microsoft.com/office/drawing/2014/main" val="4197346159"/>
                    </a:ext>
                  </a:extLst>
                </a:gridCol>
                <a:gridCol w="5522890">
                  <a:extLst>
                    <a:ext uri="{9D8B030D-6E8A-4147-A177-3AD203B41FA5}">
                      <a16:colId xmlns:a16="http://schemas.microsoft.com/office/drawing/2014/main" val="3921058424"/>
                    </a:ext>
                  </a:extLst>
                </a:gridCol>
              </a:tblGrid>
              <a:tr h="469030">
                <a:tc>
                  <a:txBody>
                    <a:bodyPr/>
                    <a:lstStyle/>
                    <a:p>
                      <a:pPr algn="ctr"/>
                      <a:r>
                        <a:rPr lang="en-US" dirty="0">
                          <a:solidFill>
                            <a:schemeClr val="tx1"/>
                          </a:solidFill>
                        </a:rPr>
                        <a:t>Requirement</a:t>
                      </a:r>
                    </a:p>
                  </a:txBody>
                  <a:tcPr>
                    <a:solidFill>
                      <a:srgbClr val="92D050"/>
                    </a:solidFill>
                  </a:tcPr>
                </a:tc>
                <a:tc>
                  <a:txBody>
                    <a:bodyPr/>
                    <a:lstStyle/>
                    <a:p>
                      <a:pPr algn="ctr"/>
                      <a:r>
                        <a:rPr lang="en-US" dirty="0">
                          <a:hlinkClick r:id="rId2"/>
                        </a:rPr>
                        <a:t>Lab Services</a:t>
                      </a:r>
                      <a:endParaRPr lang="en-US" dirty="0"/>
                    </a:p>
                  </a:txBody>
                  <a:tcPr>
                    <a:solidFill>
                      <a:srgbClr val="92D050"/>
                    </a:solidFill>
                  </a:tcPr>
                </a:tc>
                <a:tc>
                  <a:txBody>
                    <a:bodyPr/>
                    <a:lstStyle/>
                    <a:p>
                      <a:pPr algn="ctr"/>
                      <a:r>
                        <a:rPr lang="en-US" dirty="0">
                          <a:hlinkClick r:id="rId3"/>
                        </a:rPr>
                        <a:t>Windows Virtual Desktop</a:t>
                      </a:r>
                      <a:endParaRPr lang="en-US" dirty="0"/>
                    </a:p>
                  </a:txBody>
                  <a:tcPr>
                    <a:solidFill>
                      <a:srgbClr val="92D050"/>
                    </a:solidFill>
                  </a:tcPr>
                </a:tc>
                <a:extLst>
                  <a:ext uri="{0D108BD9-81ED-4DB2-BD59-A6C34878D82A}">
                    <a16:rowId xmlns:a16="http://schemas.microsoft.com/office/drawing/2014/main" val="1443747401"/>
                  </a:ext>
                </a:extLst>
              </a:tr>
              <a:tr h="681497">
                <a:tc>
                  <a:txBody>
                    <a:bodyPr/>
                    <a:lstStyle/>
                    <a:p>
                      <a:pPr algn="ctr"/>
                      <a:r>
                        <a:rPr lang="en-US" sz="1600" dirty="0"/>
                        <a:t>Who manages?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can delegate class labs and images to empower Faculty/Staff</a:t>
                      </a:r>
                    </a:p>
                    <a:p>
                      <a:pPr marL="285750" indent="-285750">
                        <a:buFont typeface="Arial" panose="020B0604020202020204" pitchFamily="34" charset="0"/>
                        <a:buChar char="•"/>
                      </a:pPr>
                      <a:r>
                        <a:rPr lang="en-US" sz="1200" dirty="0"/>
                        <a:t>IT sets up some guard rails and limits</a:t>
                      </a:r>
                    </a:p>
                  </a:txBody>
                  <a:tcPr/>
                </a:tc>
                <a:tc>
                  <a:txBody>
                    <a:bodyPr/>
                    <a:lstStyle/>
                    <a:p>
                      <a:pPr marL="285750" indent="-285750">
                        <a:buFont typeface="Arial" panose="020B0604020202020204" pitchFamily="34" charset="0"/>
                        <a:buChar char="•"/>
                      </a:pPr>
                      <a:r>
                        <a:rPr lang="en-US" sz="1200" dirty="0"/>
                        <a:t>Central IT or Dept. IT will secure, manage, and control VMs</a:t>
                      </a:r>
                    </a:p>
                    <a:p>
                      <a:pPr marL="285750" indent="-285750">
                        <a:buFont typeface="Arial" panose="020B0604020202020204" pitchFamily="34" charset="0"/>
                        <a:buChar char="•"/>
                      </a:pPr>
                      <a:r>
                        <a:rPr lang="en-US" sz="1200" dirty="0"/>
                        <a:t>Detailed, IT-led VM config and integration required for Networking, AD infra in Azure, &amp; Windows Client mgmt</a:t>
                      </a:r>
                    </a:p>
                  </a:txBody>
                  <a:tcPr/>
                </a:tc>
                <a:extLst>
                  <a:ext uri="{0D108BD9-81ED-4DB2-BD59-A6C34878D82A}">
                    <a16:rowId xmlns:a16="http://schemas.microsoft.com/office/drawing/2014/main" val="2416937620"/>
                  </a:ext>
                </a:extLst>
              </a:tr>
              <a:tr h="1067710">
                <a:tc>
                  <a:txBody>
                    <a:bodyPr/>
                    <a:lstStyle/>
                    <a:p>
                      <a:pPr algn="ctr"/>
                      <a:r>
                        <a:rPr lang="en-US" sz="1600" dirty="0"/>
                        <a:t>Simplicity</a:t>
                      </a:r>
                    </a:p>
                  </a:txBody>
                  <a:tcPr/>
                </a:tc>
                <a:tc>
                  <a:txBody>
                    <a:bodyPr/>
                    <a:lstStyle/>
                    <a:p>
                      <a:pPr marL="285750" indent="-285750">
                        <a:buFont typeface="Arial" panose="020B0604020202020204" pitchFamily="34" charset="0"/>
                        <a:buChar char="•"/>
                      </a:pPr>
                      <a:r>
                        <a:rPr lang="en-US" sz="1200" dirty="0"/>
                        <a:t>Compartmentalized – Lab VM’s exist in Lab Accounts, not in Org’s list of VMs</a:t>
                      </a:r>
                    </a:p>
                    <a:p>
                      <a:pPr marL="285750" indent="-285750">
                        <a:buFont typeface="Arial" panose="020B0604020202020204" pitchFamily="34" charset="0"/>
                        <a:buChar char="•"/>
                      </a:pPr>
                      <a:r>
                        <a:rPr lang="en-US" sz="1200" dirty="0"/>
                        <a:t>Very little to manage for Lab Owner</a:t>
                      </a:r>
                    </a:p>
                    <a:p>
                      <a:pPr marL="285750" indent="-285750">
                        <a:buFont typeface="Arial" panose="020B0604020202020204" pitchFamily="34" charset="0"/>
                        <a:buChar char="•"/>
                      </a:pPr>
                      <a:r>
                        <a:rPr lang="en-US" sz="1200" dirty="0"/>
                        <a:t>End users login via AAD or MSA</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w/org – WVD VM’s domain-joined, exist on client networks, managed via GPO, etc.</a:t>
                      </a:r>
                    </a:p>
                    <a:p>
                      <a:pPr marL="285750" indent="-285750">
                        <a:buFont typeface="Arial" panose="020B0604020202020204" pitchFamily="34" charset="0"/>
                        <a:buChar char="•"/>
                      </a:pPr>
                      <a:r>
                        <a:rPr lang="en-US" sz="1200" dirty="0"/>
                        <a:t>PaaS “front-end” services are Microsoft managed, VMs are managed by client</a:t>
                      </a:r>
                    </a:p>
                    <a:p>
                      <a:pPr marL="285750" indent="-285750">
                        <a:buFont typeface="Arial" panose="020B0604020202020204" pitchFamily="34" charset="0"/>
                        <a:buChar char="•"/>
                      </a:pPr>
                      <a:r>
                        <a:rPr lang="en-US" sz="1200" dirty="0"/>
                        <a:t>Requires AAD, AD, and supporting network services (DNS, ADFS, etc.)</a:t>
                      </a:r>
                    </a:p>
                  </a:txBody>
                  <a:tcPr/>
                </a:tc>
                <a:extLst>
                  <a:ext uri="{0D108BD9-81ED-4DB2-BD59-A6C34878D82A}">
                    <a16:rowId xmlns:a16="http://schemas.microsoft.com/office/drawing/2014/main" val="354128797"/>
                  </a:ext>
                </a:extLst>
              </a:tr>
              <a:tr h="713424">
                <a:tc>
                  <a:txBody>
                    <a:bodyPr/>
                    <a:lstStyle/>
                    <a:p>
                      <a:pPr algn="ctr"/>
                      <a:r>
                        <a:rPr lang="en-US" sz="1600" dirty="0"/>
                        <a:t>Compliance</a:t>
                      </a:r>
                    </a:p>
                  </a:txBody>
                  <a:tcPr/>
                </a:tc>
                <a:tc>
                  <a:txBody>
                    <a:bodyPr/>
                    <a:lstStyle/>
                    <a:p>
                      <a:pPr marL="285750" indent="-285750">
                        <a:buFont typeface="Arial" panose="020B0604020202020204" pitchFamily="34" charset="0"/>
                        <a:buChar char="•"/>
                      </a:pPr>
                      <a:r>
                        <a:rPr lang="en-US" sz="1200" dirty="0"/>
                        <a:t>VM’s are not customer visible or managed - not a good fit for compliance scenarios</a:t>
                      </a:r>
                    </a:p>
                    <a:p>
                      <a:pPr marL="285750" indent="-285750">
                        <a:buFont typeface="Arial" panose="020B0604020202020204" pitchFamily="34" charset="0"/>
                        <a:buChar char="•"/>
                      </a:pPr>
                      <a:r>
                        <a:rPr lang="en-US" sz="1200" dirty="0"/>
                        <a:t>Networking abstracted to a large degree</a:t>
                      </a:r>
                    </a:p>
                  </a:txBody>
                  <a:tcPr/>
                </a:tc>
                <a:tc>
                  <a:txBody>
                    <a:bodyPr/>
                    <a:lstStyle/>
                    <a:p>
                      <a:pPr marL="285750" indent="-285750">
                        <a:buFont typeface="Arial" panose="020B0604020202020204" pitchFamily="34" charset="0"/>
                        <a:buChar char="•"/>
                      </a:pPr>
                      <a:r>
                        <a:rPr lang="en-US" sz="1200" dirty="0"/>
                        <a:t>Post-GA expectation of compliance statements</a:t>
                      </a:r>
                    </a:p>
                    <a:p>
                      <a:pPr marL="285750" indent="-285750">
                        <a:buFont typeface="Arial" panose="020B0604020202020204" pitchFamily="34" charset="0"/>
                        <a:buChar char="•"/>
                      </a:pPr>
                      <a:r>
                        <a:rPr lang="en-US" sz="1200" dirty="0"/>
                        <a:t>Full customer control over managed WVD VM via GPO’s, network flows, client patch tools, etc.</a:t>
                      </a:r>
                    </a:p>
                  </a:txBody>
                  <a:tcPr/>
                </a:tc>
                <a:extLst>
                  <a:ext uri="{0D108BD9-81ED-4DB2-BD59-A6C34878D82A}">
                    <a16:rowId xmlns:a16="http://schemas.microsoft.com/office/drawing/2014/main" val="1584104368"/>
                  </a:ext>
                </a:extLst>
              </a:tr>
              <a:tr h="579614">
                <a:tc>
                  <a:txBody>
                    <a:bodyPr/>
                    <a:lstStyle/>
                    <a:p>
                      <a:pPr algn="ctr"/>
                      <a:r>
                        <a:rPr lang="en-US" sz="1600" dirty="0"/>
                        <a:t>Cost</a:t>
                      </a:r>
                    </a:p>
                  </a:txBody>
                  <a:tcPr/>
                </a:tc>
                <a:tc>
                  <a:txBody>
                    <a:bodyPr/>
                    <a:lstStyle/>
                    <a:p>
                      <a:pPr marL="285750" indent="-285750">
                        <a:buFont typeface="Arial" panose="020B0604020202020204" pitchFamily="34" charset="0"/>
                        <a:buChar char="•"/>
                      </a:pPr>
                      <a:r>
                        <a:rPr lang="en-US" sz="1200" dirty="0"/>
                        <a:t>Billing optimized for hourly use of lab activity &amp; scheduling, no managed disk billing when off</a:t>
                      </a:r>
                    </a:p>
                    <a:p>
                      <a:pPr marL="285750" indent="-285750">
                        <a:buFont typeface="Arial" panose="020B0604020202020204" pitchFamily="34" charset="0"/>
                        <a:buChar char="•"/>
                      </a:pPr>
                      <a:r>
                        <a:rPr lang="en-US" sz="1200" dirty="0"/>
                        <a:t>No other licensing implications</a:t>
                      </a:r>
                    </a:p>
                  </a:txBody>
                  <a:tcPr/>
                </a:tc>
                <a:tc>
                  <a:txBody>
                    <a:bodyPr/>
                    <a:lstStyle/>
                    <a:p>
                      <a:pPr marL="285750" indent="-285750">
                        <a:buFont typeface="Arial" panose="020B0604020202020204" pitchFamily="34" charset="0"/>
                        <a:buChar char="•"/>
                      </a:pPr>
                      <a:r>
                        <a:rPr lang="en-US" sz="1200" dirty="0"/>
                        <a:t>Billing optimized for long-term use</a:t>
                      </a:r>
                    </a:p>
                    <a:p>
                      <a:pPr marL="285750" indent="-285750">
                        <a:buFont typeface="Arial" panose="020B0604020202020204" pitchFamily="34" charset="0"/>
                        <a:buChar char="•"/>
                      </a:pPr>
                      <a:r>
                        <a:rPr lang="en-US" sz="1200" dirty="0"/>
                        <a:t>M365 A3/A5 + back-end VM runtime, disk, any optional NVA’s</a:t>
                      </a:r>
                    </a:p>
                  </a:txBody>
                  <a:tcPr/>
                </a:tc>
                <a:extLst>
                  <a:ext uri="{0D108BD9-81ED-4DB2-BD59-A6C34878D82A}">
                    <a16:rowId xmlns:a16="http://schemas.microsoft.com/office/drawing/2014/main" val="3501232905"/>
                  </a:ext>
                </a:extLst>
              </a:tr>
              <a:tr h="579614">
                <a:tc>
                  <a:txBody>
                    <a:bodyPr/>
                    <a:lstStyle/>
                    <a:p>
                      <a:pPr algn="ctr"/>
                      <a:r>
                        <a:rPr lang="en-US" sz="1600" dirty="0"/>
                        <a:t>VM Options</a:t>
                      </a:r>
                    </a:p>
                  </a:txBody>
                  <a:tcPr/>
                </a:tc>
                <a:tc>
                  <a:txBody>
                    <a:bodyPr/>
                    <a:lstStyle/>
                    <a:p>
                      <a:pPr marL="285750" indent="-285750">
                        <a:buFont typeface="Arial" panose="020B0604020202020204" pitchFamily="34" charset="0"/>
                        <a:buChar char="•"/>
                      </a:pPr>
                      <a:r>
                        <a:rPr lang="en-US" sz="1200" dirty="0"/>
                        <a:t>Windows (RDP), Linux (RDP/SSH) multiple flavors available (control VM types available)</a:t>
                      </a:r>
                    </a:p>
                    <a:p>
                      <a:pPr marL="285750" indent="-285750">
                        <a:buFont typeface="Arial" panose="020B0604020202020204" pitchFamily="34" charset="0"/>
                        <a:buChar char="•"/>
                      </a:pPr>
                      <a:r>
                        <a:rPr lang="en-US" sz="1200" dirty="0"/>
                        <a:t>Can </a:t>
                      </a:r>
                      <a:r>
                        <a:rPr lang="en-US" sz="1200" dirty="0" err="1"/>
                        <a:t>vNet</a:t>
                      </a:r>
                      <a:r>
                        <a:rPr lang="en-US" sz="1200" dirty="0"/>
                        <a:t> “peer” for AD/hybrid access</a:t>
                      </a:r>
                    </a:p>
                  </a:txBody>
                  <a:tcPr/>
                </a:tc>
                <a:tc>
                  <a:txBody>
                    <a:bodyPr/>
                    <a:lstStyle/>
                    <a:p>
                      <a:pPr marL="285750" indent="-285750">
                        <a:buFont typeface="Arial" panose="020B0604020202020204" pitchFamily="34" charset="0"/>
                        <a:buChar char="•"/>
                      </a:pPr>
                      <a:r>
                        <a:rPr lang="en-US" sz="1200" dirty="0"/>
                        <a:t>Windows 7, 10, 10 EVD, Windows Server 2016/2019.  NO LINUX</a:t>
                      </a:r>
                    </a:p>
                    <a:p>
                      <a:pPr marL="285750" indent="-285750">
                        <a:buFont typeface="Arial" panose="020B0604020202020204" pitchFamily="34" charset="0"/>
                        <a:buChar char="•"/>
                      </a:pPr>
                      <a:r>
                        <a:rPr lang="en-US" sz="1200" dirty="0"/>
                        <a:t>Customized Windows Gold Images supported</a:t>
                      </a:r>
                    </a:p>
                    <a:p>
                      <a:pPr marL="285750" indent="-285750">
                        <a:buFont typeface="Arial" panose="020B0604020202020204" pitchFamily="34" charset="0"/>
                        <a:buChar char="•"/>
                      </a:pPr>
                      <a:r>
                        <a:rPr lang="en-US" sz="1200" dirty="0"/>
                        <a:t>HTTPS instead of RDP (more secure)</a:t>
                      </a:r>
                    </a:p>
                  </a:txBody>
                  <a:tcPr/>
                </a:tc>
                <a:extLst>
                  <a:ext uri="{0D108BD9-81ED-4DB2-BD59-A6C34878D82A}">
                    <a16:rowId xmlns:a16="http://schemas.microsoft.com/office/drawing/2014/main" val="2131839368"/>
                  </a:ext>
                </a:extLst>
              </a:tr>
              <a:tr h="823662">
                <a:tc>
                  <a:txBody>
                    <a:bodyPr/>
                    <a:lstStyle/>
                    <a:p>
                      <a:pPr algn="ctr"/>
                      <a:r>
                        <a:rPr lang="en-US" sz="1600" dirty="0"/>
                        <a:t>Multi-user per VM?</a:t>
                      </a:r>
                    </a:p>
                  </a:txBody>
                  <a:tcPr/>
                </a:tc>
                <a:tc>
                  <a:txBody>
                    <a:bodyPr/>
                    <a:lstStyle/>
                    <a:p>
                      <a:pPr marL="285750" indent="-285750">
                        <a:buFont typeface="Arial" panose="020B0604020202020204" pitchFamily="34" charset="0"/>
                        <a:buChar char="•"/>
                      </a:pPr>
                      <a:r>
                        <a:rPr lang="en-US" sz="1200" dirty="0"/>
                        <a:t>No, each user gets one persistent VM per lab</a:t>
                      </a:r>
                    </a:p>
                    <a:p>
                      <a:pPr marL="285750" indent="-285750">
                        <a:buFont typeface="Arial" panose="020B0604020202020204" pitchFamily="34" charset="0"/>
                        <a:buChar char="•"/>
                      </a:pPr>
                      <a:r>
                        <a:rPr lang="en-US" sz="1200" dirty="0"/>
                        <a:t>User/admin can “reset” VM, user can be OS admin</a:t>
                      </a:r>
                    </a:p>
                    <a:p>
                      <a:pPr marL="285750" indent="-285750">
                        <a:buFont typeface="Arial" panose="020B0604020202020204" pitchFamily="34" charset="0"/>
                        <a:buChar char="•"/>
                      </a:pPr>
                      <a:r>
                        <a:rPr lang="en-US" sz="1200" dirty="0"/>
                        <a:t>Full desktop only, no RemoteApp</a:t>
                      </a:r>
                    </a:p>
                  </a:txBody>
                  <a:tcPr/>
                </a:tc>
                <a:tc>
                  <a:txBody>
                    <a:bodyPr/>
                    <a:lstStyle/>
                    <a:p>
                      <a:pPr marL="285750" indent="-285750">
                        <a:buFont typeface="Arial" panose="020B0604020202020204" pitchFamily="34" charset="0"/>
                        <a:buChar char="•"/>
                      </a:pPr>
                      <a:r>
                        <a:rPr lang="en-US" sz="1200" dirty="0"/>
                        <a:t>Yes, supports pooled multi-user (1 VM, many users)</a:t>
                      </a:r>
                    </a:p>
                    <a:p>
                      <a:pPr marL="285750" indent="-285750">
                        <a:buFont typeface="Arial" panose="020B0604020202020204" pitchFamily="34" charset="0"/>
                        <a:buChar char="•"/>
                      </a:pPr>
                      <a:r>
                        <a:rPr lang="en-US" sz="1200" dirty="0"/>
                        <a:t>RemoteApp for app-only publishing (vs. full desktop)</a:t>
                      </a:r>
                    </a:p>
                    <a:p>
                      <a:pPr marL="285750" indent="-285750">
                        <a:buFont typeface="Arial" panose="020B0604020202020204" pitchFamily="34" charset="0"/>
                        <a:buChar char="•"/>
                      </a:pPr>
                      <a:r>
                        <a:rPr lang="en-US" sz="1200" dirty="0"/>
                        <a:t>FSLogix for user data</a:t>
                      </a:r>
                    </a:p>
                    <a:p>
                      <a:pPr marL="285750" indent="-285750">
                        <a:buFont typeface="Arial" panose="020B0604020202020204" pitchFamily="34" charset="0"/>
                        <a:buChar char="•"/>
                      </a:pPr>
                      <a:r>
                        <a:rPr lang="en-US" sz="1200" dirty="0"/>
                        <a:t>User typically not OS admin</a:t>
                      </a:r>
                    </a:p>
                  </a:txBody>
                  <a:tcPr/>
                </a:tc>
                <a:extLst>
                  <a:ext uri="{0D108BD9-81ED-4DB2-BD59-A6C34878D82A}">
                    <a16:rowId xmlns:a16="http://schemas.microsoft.com/office/drawing/2014/main" val="1498716484"/>
                  </a:ext>
                </a:extLst>
              </a:tr>
            </a:tbl>
          </a:graphicData>
        </a:graphic>
      </p:graphicFrame>
    </p:spTree>
    <p:extLst>
      <p:ext uri="{BB962C8B-B14F-4D97-AF65-F5344CB8AC3E}">
        <p14:creationId xmlns:p14="http://schemas.microsoft.com/office/powerpoint/2010/main" val="245375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6920" y="1075182"/>
            <a:ext cx="11655078" cy="4930581"/>
          </a:xfrm>
        </p:spPr>
        <p:txBody>
          <a:bodyPr/>
          <a:lstStyle/>
          <a:p>
            <a:pPr lvl="1"/>
            <a:r>
              <a:rPr lang="en-US" sz="1800" dirty="0"/>
              <a:t>All the VMs we build will join Active Directory Domain – no blockers to joining for POC attendees</a:t>
            </a:r>
          </a:p>
          <a:p>
            <a:pPr lvl="1"/>
            <a:r>
              <a:rPr lang="en-US" sz="1800" dirty="0"/>
              <a:t>For the VMs we spin up, best to have Admin rights at the OS level; recommend we have a Domain Admin in the room (OU management rights)</a:t>
            </a:r>
          </a:p>
          <a:p>
            <a:pPr lvl="1"/>
            <a:r>
              <a:rPr lang="en-US" sz="1800" dirty="0"/>
              <a:t>All the work we do in WVD will be from Windows machines w/PowerShell– no Macs or other Linux systems.  </a:t>
            </a:r>
          </a:p>
          <a:p>
            <a:pPr lvl="2"/>
            <a:r>
              <a:rPr lang="en-US" dirty="0"/>
              <a:t>PowerShell on Mac/Linux cannot be used to manage WVD; same with VS Code</a:t>
            </a:r>
          </a:p>
          <a:p>
            <a:pPr lvl="2"/>
            <a:r>
              <a:rPr lang="en-US" dirty="0"/>
              <a:t>Individuals managing WVD will need Admin rights on their local machines to add WVD binaries to PowerShell</a:t>
            </a:r>
          </a:p>
          <a:p>
            <a:pPr lvl="1"/>
            <a:r>
              <a:rPr lang="en-US" sz="1800" dirty="0"/>
              <a:t>It’s best to have GPO manipulation capabilities</a:t>
            </a:r>
          </a:p>
          <a:p>
            <a:pPr lvl="2"/>
            <a:r>
              <a:rPr lang="en-US" dirty="0"/>
              <a:t>GPOs for FSLogix </a:t>
            </a:r>
          </a:p>
          <a:p>
            <a:pPr lvl="2"/>
            <a:r>
              <a:rPr lang="en-US" dirty="0"/>
              <a:t>We sometimes run into a GPO blocker that requires remediation </a:t>
            </a:r>
          </a:p>
          <a:p>
            <a:pPr lvl="1"/>
            <a:r>
              <a:rPr lang="en-US" sz="1800" dirty="0"/>
              <a:t>See </a:t>
            </a:r>
            <a:r>
              <a:rPr lang="en-US" sz="1800" u="sng" dirty="0">
                <a:hlinkClick r:id="rId2"/>
              </a:rPr>
              <a:t>https://docs.microsoft.com/en-us/azure/virtual-desktop/overview</a:t>
            </a:r>
            <a:r>
              <a:rPr lang="en-US" sz="1800" dirty="0"/>
              <a:t> for a list of URLs we need to be able to access over 443 &amp; 1688 </a:t>
            </a:r>
          </a:p>
          <a:p>
            <a:pPr lvl="2"/>
            <a:r>
              <a:rPr lang="en-US" dirty="0"/>
              <a:t>You will have to create a custom forced route to our KMS: </a:t>
            </a:r>
            <a:r>
              <a:rPr lang="en-US" dirty="0">
                <a:hlinkClick r:id="rId3"/>
              </a:rPr>
              <a:t>https://docs.microsoft.com/en-us/azure/virtual-machines/troubleshooting/custom-routes-enable-kms-activation</a:t>
            </a:r>
            <a:endParaRPr lang="en-US" dirty="0"/>
          </a:p>
          <a:p>
            <a:pPr lvl="1"/>
            <a:r>
              <a:rPr lang="en-US" sz="1800" dirty="0"/>
              <a:t>Best to have ability to manipulate host-based Firewall on the VMs just in case there are exclude rules hindering communications</a:t>
            </a:r>
          </a:p>
          <a:p>
            <a:pPr lvl="1"/>
            <a:r>
              <a:rPr lang="en-US" sz="1800" dirty="0"/>
              <a:t>Check Subscription Core Counts – ensure both Regional and VM types have headroom</a:t>
            </a:r>
          </a:p>
        </p:txBody>
      </p:sp>
    </p:spTree>
    <p:extLst>
      <p:ext uri="{BB962C8B-B14F-4D97-AF65-F5344CB8AC3E}">
        <p14:creationId xmlns:p14="http://schemas.microsoft.com/office/powerpoint/2010/main" val="4132464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 Technical Innovation Detail</a:t>
            </a:r>
          </a:p>
        </p:txBody>
      </p:sp>
    </p:spTree>
    <p:extLst>
      <p:ext uri="{BB962C8B-B14F-4D97-AF65-F5344CB8AC3E}">
        <p14:creationId xmlns:p14="http://schemas.microsoft.com/office/powerpoint/2010/main" val="388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554855" cy="372410"/>
          </a:xfrm>
        </p:spPr>
        <p:txBody>
          <a:bodyPr/>
          <a:lstStyle/>
          <a:p>
            <a:r>
              <a:rPr lang="en-US" sz="2800" dirty="0"/>
              <a:t>Breadth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BreadthFirstLoadBalancer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pic>
        <p:nvPicPr>
          <p:cNvPr id="4" name="6 - With Breadth">
            <a:hlinkClick r:id="" action="ppaction://media"/>
            <a:extLst>
              <a:ext uri="{FF2B5EF4-FFF2-40B4-BE49-F238E27FC236}">
                <a16:creationId xmlns:a16="http://schemas.microsoft.com/office/drawing/2014/main" id="{C770582F-38A5-4EFC-AE56-8D53D3EDE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0" y="1562793"/>
            <a:ext cx="8054107" cy="4530435"/>
          </a:xfrm>
          <a:prstGeom prst="rect">
            <a:avLst/>
          </a:prstGeom>
        </p:spPr>
      </p:pic>
      <p:sp>
        <p:nvSpPr>
          <p:cNvPr id="3" name="TextBox 2">
            <a:extLst>
              <a:ext uri="{FF2B5EF4-FFF2-40B4-BE49-F238E27FC236}">
                <a16:creationId xmlns:a16="http://schemas.microsoft.com/office/drawing/2014/main" id="{35B38B4B-B121-4443-81E6-0D811543FA28}"/>
              </a:ext>
            </a:extLst>
          </p:cNvPr>
          <p:cNvSpPr txBox="1"/>
          <p:nvPr/>
        </p:nvSpPr>
        <p:spPr>
          <a:xfrm>
            <a:off x="656705" y="1562793"/>
            <a:ext cx="2951019"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least number of connected user sessions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281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 - With Depth">
            <a:hlinkClick r:id="" action="ppaction://media"/>
            <a:extLst>
              <a:ext uri="{FF2B5EF4-FFF2-40B4-BE49-F238E27FC236}">
                <a16:creationId xmlns:a16="http://schemas.microsoft.com/office/drawing/2014/main" id="{625C1722-3D60-4BE5-9E35-34E55E3FC7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2" y="1562793"/>
            <a:ext cx="8054106" cy="4530435"/>
          </a:xfrm>
          <a:prstGeom prst="rect">
            <a:avLst/>
          </a:prstGeom>
        </p:spPr>
      </p:pic>
      <p:sp>
        <p:nvSpPr>
          <p:cNvPr id="6" name="TextBox 5">
            <a:extLst>
              <a:ext uri="{FF2B5EF4-FFF2-40B4-BE49-F238E27FC236}">
                <a16:creationId xmlns:a16="http://schemas.microsoft.com/office/drawing/2014/main" id="{9AE3B0C8-288E-4AFC-B867-8D4FC0F779EE}"/>
              </a:ext>
            </a:extLst>
          </p:cNvPr>
          <p:cNvSpPr txBox="1"/>
          <p:nvPr/>
        </p:nvSpPr>
        <p:spPr>
          <a:xfrm>
            <a:off x="656705" y="1562793"/>
            <a:ext cx="2951019" cy="2954655"/>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highest number of user sessions (autoscale adds nodes based on demand)</a:t>
            </a:r>
            <a:endParaRPr lang="en-US" sz="2400" dirty="0">
              <a:gradFill>
                <a:gsLst>
                  <a:gs pos="2917">
                    <a:schemeClr val="tx1"/>
                  </a:gs>
                  <a:gs pos="30000">
                    <a:schemeClr val="tx1"/>
                  </a:gs>
                </a:gsLst>
                <a:lin ang="5400000" scaled="0"/>
              </a:gradFill>
            </a:endParaRPr>
          </a:p>
        </p:txBody>
      </p:sp>
      <p:sp>
        <p:nvSpPr>
          <p:cNvPr id="7" name="Title 1">
            <a:extLst>
              <a:ext uri="{FF2B5EF4-FFF2-40B4-BE49-F238E27FC236}">
                <a16:creationId xmlns:a16="http://schemas.microsoft.com/office/drawing/2014/main" id="{9A86A809-7A9F-4CCF-94A7-7CC39EAE79E1}"/>
              </a:ext>
            </a:extLst>
          </p:cNvPr>
          <p:cNvSpPr txBox="1">
            <a:spLocks/>
          </p:cNvSpPr>
          <p:nvPr/>
        </p:nvSpPr>
        <p:spPr>
          <a:xfrm>
            <a:off x="584200" y="457200"/>
            <a:ext cx="10554855" cy="372410"/>
          </a:xfrm>
          <a:prstGeom prst="rect">
            <a:avLst/>
          </a:prstGeom>
        </p:spPr>
        <p:txBody>
          <a:bodyPr vert="horz" wrap="square" lIns="0" tIns="64008" rIns="0" bIns="0" rtlCol="0" anchor="t">
            <a:noAutofit/>
          </a:bodyPr>
          <a:lstStyle>
            <a:lvl1pPr algn="l" defTabSz="914367" rtl="0" eaLnBrk="1" latinLnBrk="0" hangingPunct="1">
              <a:lnSpc>
                <a:spcPct val="90000"/>
              </a:lnSpc>
              <a:spcBef>
                <a:spcPct val="0"/>
              </a:spcBef>
              <a:buNone/>
              <a:defRPr lang="en-US" sz="2000" b="0" kern="1200" cap="none" spc="0" baseline="0">
                <a:ln w="3175">
                  <a:noFill/>
                </a:ln>
                <a:solidFill>
                  <a:srgbClr val="000000"/>
                </a:solidFill>
                <a:effectLst/>
                <a:latin typeface="+mj-lt"/>
                <a:ea typeface="+mn-ea"/>
                <a:cs typeface="Segoe UI" panose="020B0502040204020203" pitchFamily="34" charset="0"/>
              </a:defRPr>
            </a:lvl1pPr>
          </a:lstStyle>
          <a:p>
            <a:r>
              <a:rPr lang="en-US" sz="2800" dirty="0"/>
              <a:t>Depth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DepthFirstLoadBalancer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spTree>
    <p:extLst>
      <p:ext uri="{BB962C8B-B14F-4D97-AF65-F5344CB8AC3E}">
        <p14:creationId xmlns:p14="http://schemas.microsoft.com/office/powerpoint/2010/main" val="413901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FSLogix Profile Management Detail</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2774" y="4899171"/>
            <a:ext cx="235578" cy="235992"/>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4228" y="1743536"/>
            <a:ext cx="3188757" cy="818171"/>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Uses native Windows VHD capabilities–no hypervisor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Very easy to deploy 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Completely seamless end-user experience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other application management platforms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Easy to test, implement,</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Reduces network and </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file system load</a:t>
            </a:r>
          </a:p>
        </p:txBody>
      </p:sp>
    </p:spTree>
    <p:extLst>
      <p:ext uri="{BB962C8B-B14F-4D97-AF65-F5344CB8AC3E}">
        <p14:creationId xmlns:p14="http://schemas.microsoft.com/office/powerpoint/2010/main" val="398733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entire user profile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Extremely fast logon times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Virtually eliminates profile corruption</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4228" y="2699744"/>
            <a:ext cx="3188757" cy="818171"/>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561" y="5007728"/>
            <a:ext cx="1001680" cy="421082"/>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463" y="3366808"/>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35" y="1075161"/>
            <a:ext cx="1033008" cy="380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277468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50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par>
                                <p:cTn id="20" presetID="9"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500"/>
                                        <p:tgtEl>
                                          <p:spTgt spid="1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childTnLst>
                          </p:cTn>
                        </p:par>
                        <p:par>
                          <p:cTn id="27" fill="hold">
                            <p:stCondLst>
                              <p:cond delay="1000"/>
                            </p:stCondLst>
                            <p:childTnLst>
                              <p:par>
                                <p:cTn id="28" presetID="9" presetClass="exit" presetSubtype="0" fill="hold" grpId="1" nodeType="afterEffect">
                                  <p:stCondLst>
                                    <p:cond delay="0"/>
                                  </p:stCondLst>
                                  <p:childTnLst>
                                    <p:animEffect transition="out" filter="dissolve">
                                      <p:cBhvr>
                                        <p:cTn id="29" dur="500"/>
                                        <p:tgtEl>
                                          <p:spTgt spid="144"/>
                                        </p:tgtEl>
                                      </p:cBhvr>
                                    </p:animEffect>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2" end="2"/>
                                            </p:txEl>
                                          </p:spTgt>
                                        </p:tgtEl>
                                        <p:attrNameLst>
                                          <p:attrName>style.visibility</p:attrName>
                                        </p:attrNameLst>
                                      </p:cBhvr>
                                      <p:to>
                                        <p:strVal val="visible"/>
                                      </p:to>
                                    </p:set>
                                    <p:animEffect transition="in" filter="fade">
                                      <p:cBhvr>
                                        <p:cTn id="36" dur="500"/>
                                        <p:tgtEl>
                                          <p:spTgt spid="79">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3" end="3"/>
                                            </p:txEl>
                                          </p:spTgt>
                                        </p:tgtEl>
                                        <p:attrNameLst>
                                          <p:attrName>style.visibility</p:attrName>
                                        </p:attrNameLst>
                                      </p:cBhvr>
                                      <p:to>
                                        <p:strVal val="visible"/>
                                      </p:to>
                                    </p:set>
                                    <p:animEffect transition="in" filter="fade">
                                      <p:cBhvr>
                                        <p:cTn id="39"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Office 365 cache data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Enables roaming of Outlook OST, OneDrive cache, Windows Search, and more…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Office apps have native performance and behavior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572" y="768222"/>
            <a:ext cx="3825318" cy="5321557"/>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grpSp>
      <p:grpSp>
        <p:nvGrpSpPr>
          <p:cNvPr id="3" name="Group 2">
            <a:extLst>
              <a:ext uri="{FF2B5EF4-FFF2-40B4-BE49-F238E27FC236}">
                <a16:creationId xmlns:a16="http://schemas.microsoft.com/office/drawing/2014/main" id="{D08D534D-9FE6-4781-BFC5-34A96BC818BE}"/>
              </a:ext>
            </a:extLst>
          </p:cNvPr>
          <p:cNvGrpSpPr/>
          <p:nvPr/>
        </p:nvGrpSpPr>
        <p:grpSpPr>
          <a:xfrm>
            <a:off x="-4228" y="3655953"/>
            <a:ext cx="3188757" cy="818171"/>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719" y="4926995"/>
            <a:ext cx="1006780" cy="550801"/>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328327" y="3362972"/>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28" y="1711433"/>
            <a:ext cx="1013147" cy="362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05539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9" presetClass="exit" presetSubtype="0" fill="hold" grpId="1" nodeType="withEffect">
                                  <p:stCondLst>
                                    <p:cond delay="0"/>
                                  </p:stCondLst>
                                  <p:childTnLst>
                                    <p:animEffect transition="out" filter="dissolv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9">
                                            <p:txEl>
                                              <p:pRg st="1" end="1"/>
                                            </p:txEl>
                                          </p:spTgt>
                                        </p:tgtEl>
                                        <p:attrNameLst>
                                          <p:attrName>style.visibility</p:attrName>
                                        </p:attrNameLst>
                                      </p:cBhvr>
                                      <p:to>
                                        <p:strVal val="visible"/>
                                      </p:to>
                                    </p:set>
                                    <p:animEffect transition="in" filter="fade">
                                      <p:cBhvr>
                                        <p:cTn id="28" dur="500"/>
                                        <p:tgtEl>
                                          <p:spTgt spid="79">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animEffect transition="in" filter="fade">
                                      <p:cBhvr>
                                        <p:cTn id="31" dur="500"/>
                                        <p:tgtEl>
                                          <p:spTgt spid="7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xEl>
                                              <p:pRg st="3" end="3"/>
                                            </p:txEl>
                                          </p:spTgt>
                                        </p:tgtEl>
                                        <p:attrNameLst>
                                          <p:attrName>style.visibility</p:attrName>
                                        </p:attrNameLst>
                                      </p:cBhvr>
                                      <p:to>
                                        <p:strVal val="visible"/>
                                      </p:to>
                                    </p:set>
                                    <p:animEffect transition="in" filter="fade">
                                      <p:cBhvr>
                                        <p:cTn id="34"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Application Management without sequencing, snapshotting, packaging, or virtualization</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All apps installed in base image </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Only apps a user is entitled to are revealed</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 entitlements can be changed in real time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fonts, plugins, and more…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Excellent app compatibility</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4228" y="4612160"/>
            <a:ext cx="3188757" cy="818171"/>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442" y="2171055"/>
            <a:ext cx="3668623" cy="2931117"/>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751" y="2655710"/>
            <a:ext cx="1390274" cy="953320"/>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471" y="2178523"/>
            <a:ext cx="1941841" cy="1841982"/>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471" y="2178523"/>
            <a:ext cx="1941841" cy="1841982"/>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562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xEl>
                                              <p:pRg st="1" end="1"/>
                                            </p:txEl>
                                          </p:spTgt>
                                        </p:tgtEl>
                                        <p:attrNameLst>
                                          <p:attrName>style.visibility</p:attrName>
                                        </p:attrNameLst>
                                      </p:cBhvr>
                                      <p:to>
                                        <p:strVal val="visible"/>
                                      </p:to>
                                    </p:set>
                                    <p:animEffect transition="in" filter="fade">
                                      <p:cBhvr>
                                        <p:cTn id="16" dur="500"/>
                                        <p:tgtEl>
                                          <p:spTgt spid="7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Effect transition="in" filter="fade">
                                      <p:cBhvr>
                                        <p:cTn id="19" dur="500"/>
                                        <p:tgtEl>
                                          <p:spTgt spid="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1"/>
                                        </p:tgtEl>
                                      </p:cBhvr>
                                    </p:animEffect>
                                    <p:set>
                                      <p:cBhvr>
                                        <p:cTn id="27" dur="1" fill="hold">
                                          <p:stCondLst>
                                            <p:cond delay="499"/>
                                          </p:stCondLst>
                                        </p:cTn>
                                        <p:tgtEl>
                                          <p:spTgt spid="12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xEl>
                                              <p:pRg st="3" end="3"/>
                                            </p:txEl>
                                          </p:spTgt>
                                        </p:tgtEl>
                                        <p:attrNameLst>
                                          <p:attrName>style.visibility</p:attrName>
                                        </p:attrNameLst>
                                      </p:cBhvr>
                                      <p:to>
                                        <p:strVal val="visible"/>
                                      </p:to>
                                    </p:set>
                                    <p:animEffect transition="in" filter="fade">
                                      <p:cBhvr>
                                        <p:cTn id="33" dur="500"/>
                                        <p:tgtEl>
                                          <p:spTgt spid="7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4" end="4"/>
                                            </p:txEl>
                                          </p:spTgt>
                                        </p:tgtEl>
                                        <p:attrNameLst>
                                          <p:attrName>style.visibility</p:attrName>
                                        </p:attrNameLst>
                                      </p:cBhvr>
                                      <p:to>
                                        <p:strVal val="visible"/>
                                      </p:to>
                                    </p:set>
                                    <p:animEffect transition="in" filter="fade">
                                      <p:cBhvr>
                                        <p:cTn id="36" dur="500"/>
                                        <p:tgtEl>
                                          <p:spTgt spid="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animEffect transition="in" filter="fade">
                                      <p:cBhvr>
                                        <p:cTn id="39" dur="500"/>
                                        <p:tgtEl>
                                          <p:spTgt spid="7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6" end="6"/>
                                            </p:txEl>
                                          </p:spTgt>
                                        </p:tgtEl>
                                        <p:attrNameLst>
                                          <p:attrName>style.visibility</p:attrName>
                                        </p:attrNameLst>
                                      </p:cBhvr>
                                      <p:to>
                                        <p:strVal val="visible"/>
                                      </p:to>
                                    </p:set>
                                    <p:animEffect transition="in" filter="fade">
                                      <p:cBhvr>
                                        <p:cTn id="42"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Securely collocate multiple version</a:t>
            </a:r>
            <a:b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of Java on same base image</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Run each app or website with specific version of Java required for full functionality</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4228" y="5568367"/>
            <a:ext cx="3188757" cy="818171"/>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011" y="1992542"/>
            <a:ext cx="4006962" cy="2872914"/>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108468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6660379" y="332880"/>
            <a:ext cx="5531621" cy="6338706"/>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275967" y="1147381"/>
            <a:ext cx="6088072" cy="5244962"/>
          </a:xfrm>
        </p:spPr>
        <p:txBody>
          <a:bodyPr/>
          <a:lstStyle/>
          <a:p>
            <a:pPr marL="285750" indent="-285750" defTabSz="914102" fontAlgn="base">
              <a:lnSpc>
                <a:spcPct val="100000"/>
              </a:lnSpc>
              <a:spcBef>
                <a:spcPts val="1176"/>
              </a:spcBef>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To access </a:t>
            </a:r>
            <a:r>
              <a:rPr lang="en-US" sz="2400" dirty="0" err="1">
                <a:latin typeface="Segoe UI" panose="020B0502040204020203" pitchFamily="34" charset="0"/>
                <a:cs typeface="Segoe UI" panose="020B0502040204020203" pitchFamily="34" charset="0"/>
              </a:rPr>
              <a:t>FSLogix</a:t>
            </a:r>
            <a:r>
              <a:rPr lang="en-US" sz="2400" dirty="0">
                <a:latin typeface="Segoe UI" panose="020B0502040204020203" pitchFamily="34" charset="0"/>
                <a:cs typeface="Segoe UI" panose="020B0502040204020203" pitchFamily="34" charset="0"/>
              </a:rPr>
              <a:t> technology Requires: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Microsoft 365 F1, E3, E5, A3, A5, Business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Enterprise E3, E5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Education A3, A5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VDA per user</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Remote Desktop Services (RDS) Client Access License (CAL) with active Software Assurance (SA)</a:t>
            </a:r>
          </a:p>
          <a:p>
            <a:pPr marL="285750" indent="-285750" fontAlgn="t">
              <a:buFont typeface="Arial" panose="020B0604020202020204" pitchFamily="34" charset="0"/>
              <a:buChar char="•"/>
            </a:pPr>
            <a:r>
              <a:rPr lang="en-US" sz="2400" dirty="0">
                <a:latin typeface="Segoe UI" panose="020B0502040204020203" pitchFamily="34" charset="0"/>
                <a:cs typeface="Segoe UI" panose="020B0502040204020203" pitchFamily="34" charset="0"/>
              </a:rPr>
              <a:t>Entitlements are live today:</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Download here: </a:t>
            </a:r>
            <a:r>
              <a:rPr lang="en-US" dirty="0">
                <a:hlinkClick r:id="rId4" tooltip="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a:rPr>
              <a:t>https://docs.microsoft.com/en-us/fslogix/install-ht</a:t>
            </a:r>
            <a:r>
              <a:rPr lang="en-US" dirty="0"/>
              <a:t> </a:t>
            </a:r>
          </a:p>
          <a:p>
            <a:pPr marL="509847" lvl="1" indent="-285750" fontAlgn="t">
              <a:buFont typeface="Arial" panose="020B0604020202020204" pitchFamily="34" charset="0"/>
              <a:buChar char="•"/>
            </a:pPr>
            <a:r>
              <a:rPr lang="en-US" dirty="0"/>
              <a:t>Can be used by any customer solution – not just in WVD (recommended ONLY for VDI environments)</a:t>
            </a:r>
          </a:p>
          <a:p>
            <a:pPr marL="509847" lvl="1" indent="-285750" fontAlgn="t">
              <a:buFont typeface="Arial" panose="020B0604020202020204" pitchFamily="34" charset="0"/>
              <a:buChar char="•"/>
            </a:pPr>
            <a:r>
              <a:rPr lang="en-US" dirty="0"/>
              <a:t>High-speed disk and FAST network connectivity highly recommended</a:t>
            </a:r>
          </a:p>
        </p:txBody>
      </p:sp>
      <p:pic>
        <p:nvPicPr>
          <p:cNvPr id="4" name="Picture 3">
            <a:extLst>
              <a:ext uri="{FF2B5EF4-FFF2-40B4-BE49-F238E27FC236}">
                <a16:creationId xmlns:a16="http://schemas.microsoft.com/office/drawing/2014/main" id="{753E68A4-80F4-4B46-BDD8-F105DD83E68E}"/>
              </a:ext>
            </a:extLst>
          </p:cNvPr>
          <p:cNvPicPr>
            <a:picLocks noChangeAspect="1"/>
          </p:cNvPicPr>
          <p:nvPr/>
        </p:nvPicPr>
        <p:blipFill>
          <a:blip r:embed="rId5"/>
          <a:stretch>
            <a:fillRect/>
          </a:stretch>
        </p:blipFill>
        <p:spPr>
          <a:xfrm>
            <a:off x="1290898" y="172052"/>
            <a:ext cx="3276600" cy="704850"/>
          </a:xfrm>
          <a:prstGeom prst="rect">
            <a:avLst/>
          </a:prstGeom>
        </p:spPr>
      </p:pic>
      <p:sp>
        <p:nvSpPr>
          <p:cNvPr id="6" name="Rectangle 5">
            <a:extLst>
              <a:ext uri="{FF2B5EF4-FFF2-40B4-BE49-F238E27FC236}">
                <a16:creationId xmlns:a16="http://schemas.microsoft.com/office/drawing/2014/main" id="{E7D040ED-D611-4DEE-82A9-66EE555B9515}"/>
              </a:ext>
            </a:extLst>
          </p:cNvPr>
          <p:cNvSpPr/>
          <p:nvPr/>
        </p:nvSpPr>
        <p:spPr>
          <a:xfrm>
            <a:off x="6660379" y="332880"/>
            <a:ext cx="5255654" cy="107721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rPr>
              <a:t>FSlogix</a:t>
            </a:r>
            <a:r>
              <a:rPr lang="en-US" sz="1600" dirty="0">
                <a:latin typeface="Calibri" panose="020F0502020204030204" pitchFamily="34" charset="0"/>
                <a:ea typeface="Calibri" panose="020F0502020204030204" pitchFamily="34" charset="0"/>
              </a:rPr>
              <a:t> with Azure NetApp Files:</a:t>
            </a:r>
          </a:p>
          <a:p>
            <a:r>
              <a:rPr lang="en-US" sz="1600" u="sng" dirty="0">
                <a:solidFill>
                  <a:srgbClr val="0563C1"/>
                </a:solidFill>
                <a:latin typeface="Calibri" panose="020F0502020204030204" pitchFamily="34" charset="0"/>
                <a:ea typeface="Calibri" panose="020F0502020204030204" pitchFamily="34" charset="0"/>
                <a:hlinkClick r:id="rId6"/>
              </a:rPr>
              <a:t>https://docs.microsoft.com/en-us/azure/azure-netapp-files/azure-netapp-files-solution-architectures#windows-virtual-desktopvdi-solutions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6400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74621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18785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WVD Azure PaaS Services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9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6" name="TextBox 5">
            <a:extLst>
              <a:ext uri="{FF2B5EF4-FFF2-40B4-BE49-F238E27FC236}">
                <a16:creationId xmlns:a16="http://schemas.microsoft.com/office/drawing/2014/main" id="{B3A3A099-92EB-4C81-85DB-BEA1B8C37B46}"/>
              </a:ext>
            </a:extLst>
          </p:cNvPr>
          <p:cNvSpPr txBox="1"/>
          <p:nvPr/>
        </p:nvSpPr>
        <p:spPr>
          <a:xfrm>
            <a:off x="534390" y="1730836"/>
            <a:ext cx="3773712" cy="344709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VDI Requires Beefy Servers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 worst-case load)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Complexity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 Windows Services required across multiple systems)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 overhead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servers/services need updates, monitoring, etc.)</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LAN-centric Infra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 to remote users via web servers)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compat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challenges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(it’s not Windows Client)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34E46F63-067B-40E8-A057-CB608AE748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407" y="1730836"/>
            <a:ext cx="6865784" cy="4344951"/>
          </a:xfrm>
          <a:prstGeom prst="rect">
            <a:avLst/>
          </a:prstGeom>
        </p:spPr>
      </p:pic>
      <p:sp>
        <p:nvSpPr>
          <p:cNvPr id="2" name="Rectangle 1">
            <a:extLst>
              <a:ext uri="{FF2B5EF4-FFF2-40B4-BE49-F238E27FC236}">
                <a16:creationId xmlns:a16="http://schemas.microsoft.com/office/drawing/2014/main" id="{97E425A7-7E29-463E-A979-1BD4D931211B}"/>
              </a:ext>
            </a:extLst>
          </p:cNvPr>
          <p:cNvSpPr/>
          <p:nvPr/>
        </p:nvSpPr>
        <p:spPr>
          <a:xfrm rot="1488145">
            <a:off x="2827633" y="2372265"/>
            <a:ext cx="630813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rPr>
              <a:t>$$$$$</a:t>
            </a:r>
          </a:p>
        </p:txBody>
      </p:sp>
    </p:spTree>
    <p:extLst>
      <p:ext uri="{BB962C8B-B14F-4D97-AF65-F5344CB8AC3E}">
        <p14:creationId xmlns:p14="http://schemas.microsoft.com/office/powerpoint/2010/main" val="318819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repeatCount="7200" fill="hold" grpId="1"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10" name="Rectangle 9">
            <a:extLst>
              <a:ext uri="{FF2B5EF4-FFF2-40B4-BE49-F238E27FC236}">
                <a16:creationId xmlns:a16="http://schemas.microsoft.com/office/drawing/2014/main" id="{83024C79-F0C2-42A3-894E-4DE63416101B}"/>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8F8656BB-55F4-47A1-94D3-94EA25029C47}"/>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3C5E1A-5BE6-406E-9D40-772707920C78}"/>
              </a:ext>
            </a:extLst>
          </p:cNvPr>
          <p:cNvSpPr/>
          <p:nvPr/>
        </p:nvSpPr>
        <p:spPr bwMode="auto">
          <a:xfrm>
            <a:off x="7495721" y="3419069"/>
            <a:ext cx="4484691" cy="2022224"/>
          </a:xfrm>
          <a:prstGeom prst="rect">
            <a:avLst/>
          </a:prstGeom>
          <a:solidFill>
            <a:srgbClr val="3AE63A">
              <a:alpha val="40000"/>
            </a:srgbClr>
          </a:solid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E4B2088-35DF-4A34-865E-B2034D967DEC}"/>
              </a:ext>
            </a:extLst>
          </p:cNvPr>
          <p:cNvPicPr>
            <a:picLocks noChangeAspect="1"/>
          </p:cNvPicPr>
          <p:nvPr/>
        </p:nvPicPr>
        <p:blipFill>
          <a:blip r:embed="rId3"/>
          <a:stretch>
            <a:fillRect/>
          </a:stretch>
        </p:blipFill>
        <p:spPr>
          <a:xfrm>
            <a:off x="10766233" y="4626661"/>
            <a:ext cx="563387" cy="395359"/>
          </a:xfrm>
          <a:prstGeom prst="rect">
            <a:avLst/>
          </a:prstGeom>
        </p:spPr>
      </p:pic>
      <p:pic>
        <p:nvPicPr>
          <p:cNvPr id="15" name="Picture 14">
            <a:extLst>
              <a:ext uri="{FF2B5EF4-FFF2-40B4-BE49-F238E27FC236}">
                <a16:creationId xmlns:a16="http://schemas.microsoft.com/office/drawing/2014/main" id="{43886E4F-1FA6-4DF0-84F7-846ABC37F9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3826" y="4629360"/>
            <a:ext cx="499148" cy="389960"/>
          </a:xfrm>
          <a:prstGeom prst="rect">
            <a:avLst/>
          </a:prstGeom>
        </p:spPr>
      </p:pic>
      <p:pic>
        <p:nvPicPr>
          <p:cNvPr id="16" name="Picture 15">
            <a:extLst>
              <a:ext uri="{FF2B5EF4-FFF2-40B4-BE49-F238E27FC236}">
                <a16:creationId xmlns:a16="http://schemas.microsoft.com/office/drawing/2014/main" id="{1DF84607-6B3C-40DC-B171-74BA4B9794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13717" y="3734626"/>
            <a:ext cx="506061" cy="395360"/>
          </a:xfrm>
          <a:prstGeom prst="rect">
            <a:avLst/>
          </a:prstGeom>
        </p:spPr>
      </p:pic>
      <p:sp>
        <p:nvSpPr>
          <p:cNvPr id="17" name="Text Placeholder 2">
            <a:extLst>
              <a:ext uri="{FF2B5EF4-FFF2-40B4-BE49-F238E27FC236}">
                <a16:creationId xmlns:a16="http://schemas.microsoft.com/office/drawing/2014/main" id="{32B76285-D4EA-419F-8017-C92F3EE7B206}"/>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 name="Text Placeholder 2">
            <a:extLst>
              <a:ext uri="{FF2B5EF4-FFF2-40B4-BE49-F238E27FC236}">
                <a16:creationId xmlns:a16="http://schemas.microsoft.com/office/drawing/2014/main" id="{1C724A82-27C5-4C31-B273-DBC0ABA3DE19}"/>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9" name="Text Placeholder 2">
            <a:extLst>
              <a:ext uri="{FF2B5EF4-FFF2-40B4-BE49-F238E27FC236}">
                <a16:creationId xmlns:a16="http://schemas.microsoft.com/office/drawing/2014/main" id="{56DC5E19-8307-4C04-9728-65F25F14ECD3}"/>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RemoteApp</a:t>
            </a:r>
          </a:p>
        </p:txBody>
      </p:sp>
      <p:pic>
        <p:nvPicPr>
          <p:cNvPr id="20" name="Picture 19">
            <a:extLst>
              <a:ext uri="{FF2B5EF4-FFF2-40B4-BE49-F238E27FC236}">
                <a16:creationId xmlns:a16="http://schemas.microsoft.com/office/drawing/2014/main" id="{78148DA7-3802-4841-9E9B-FEF380183E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46899" y="3734079"/>
            <a:ext cx="499148" cy="389960"/>
          </a:xfrm>
          <a:prstGeom prst="rect">
            <a:avLst/>
          </a:prstGeom>
        </p:spPr>
      </p:pic>
      <p:pic>
        <p:nvPicPr>
          <p:cNvPr id="21" name="Picture 20">
            <a:extLst>
              <a:ext uri="{FF2B5EF4-FFF2-40B4-BE49-F238E27FC236}">
                <a16:creationId xmlns:a16="http://schemas.microsoft.com/office/drawing/2014/main" id="{3E5272E0-7DAD-46F1-9A0E-D23371072B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53576" y="4124039"/>
            <a:ext cx="499148" cy="389960"/>
          </a:xfrm>
          <a:prstGeom prst="rect">
            <a:avLst/>
          </a:prstGeom>
        </p:spPr>
      </p:pic>
      <p:sp>
        <p:nvSpPr>
          <p:cNvPr id="22" name="Text Placeholder 2">
            <a:extLst>
              <a:ext uri="{FF2B5EF4-FFF2-40B4-BE49-F238E27FC236}">
                <a16:creationId xmlns:a16="http://schemas.microsoft.com/office/drawing/2014/main" id="{A4F9EBE2-BBE2-4047-A660-B31B2B97070E}"/>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7 Enterprise</a:t>
            </a:r>
          </a:p>
        </p:txBody>
      </p:sp>
      <p:sp>
        <p:nvSpPr>
          <p:cNvPr id="23" name="Text Placeholder 2">
            <a:extLst>
              <a:ext uri="{FF2B5EF4-FFF2-40B4-BE49-F238E27FC236}">
                <a16:creationId xmlns:a16="http://schemas.microsoft.com/office/drawing/2014/main" id="{8BA966F6-01AE-416E-8389-17F9EAD7FE63}"/>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a:t>
            </a:r>
          </a:p>
        </p:txBody>
      </p:sp>
      <p:sp>
        <p:nvSpPr>
          <p:cNvPr id="24" name="Rectangle 23">
            <a:extLst>
              <a:ext uri="{FF2B5EF4-FFF2-40B4-BE49-F238E27FC236}">
                <a16:creationId xmlns:a16="http://schemas.microsoft.com/office/drawing/2014/main" id="{E503BFBA-BC35-4448-AC68-B61836147D7D}"/>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6E6E6"/>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ED1720-1533-42F4-A2C7-32F34A948388}"/>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394F595-E9E7-492F-9214-5355968D7E58}"/>
              </a:ext>
            </a:extLst>
          </p:cNvPr>
          <p:cNvGrpSpPr/>
          <p:nvPr/>
        </p:nvGrpSpPr>
        <p:grpSpPr>
          <a:xfrm>
            <a:off x="7836178" y="5890331"/>
            <a:ext cx="888876" cy="593837"/>
            <a:chOff x="7843677" y="5788731"/>
            <a:chExt cx="888876" cy="593837"/>
          </a:xfrm>
        </p:grpSpPr>
        <p:pic>
          <p:nvPicPr>
            <p:cNvPr id="27" name="Picture 26">
              <a:extLst>
                <a:ext uri="{FF2B5EF4-FFF2-40B4-BE49-F238E27FC236}">
                  <a16:creationId xmlns:a16="http://schemas.microsoft.com/office/drawing/2014/main" id="{A14B77B5-9CD3-4DB6-86AE-4D61FEBE0C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01882" y="5788731"/>
              <a:ext cx="403875" cy="366783"/>
            </a:xfrm>
            <a:prstGeom prst="rect">
              <a:avLst/>
            </a:prstGeom>
          </p:spPr>
        </p:pic>
        <p:sp>
          <p:nvSpPr>
            <p:cNvPr id="28" name="Text Placeholder 2">
              <a:extLst>
                <a:ext uri="{FF2B5EF4-FFF2-40B4-BE49-F238E27FC236}">
                  <a16:creationId xmlns:a16="http://schemas.microsoft.com/office/drawing/2014/main" id="{82A1F827-BA79-4EDD-94BC-EBE14320046F}"/>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a:t>
              </a:r>
            </a:p>
          </p:txBody>
        </p:sp>
      </p:grpSp>
      <p:grpSp>
        <p:nvGrpSpPr>
          <p:cNvPr id="29" name="Group 28">
            <a:extLst>
              <a:ext uri="{FF2B5EF4-FFF2-40B4-BE49-F238E27FC236}">
                <a16:creationId xmlns:a16="http://schemas.microsoft.com/office/drawing/2014/main" id="{093F4329-46B9-4C2C-9E19-A351D6247D45}"/>
              </a:ext>
            </a:extLst>
          </p:cNvPr>
          <p:cNvGrpSpPr/>
          <p:nvPr/>
        </p:nvGrpSpPr>
        <p:grpSpPr>
          <a:xfrm>
            <a:off x="9293727" y="5895470"/>
            <a:ext cx="888876" cy="588698"/>
            <a:chOff x="9112230" y="5793870"/>
            <a:chExt cx="888876" cy="588698"/>
          </a:xfrm>
        </p:grpSpPr>
        <p:pic>
          <p:nvPicPr>
            <p:cNvPr id="30" name="Picture 29">
              <a:extLst>
                <a:ext uri="{FF2B5EF4-FFF2-40B4-BE49-F238E27FC236}">
                  <a16:creationId xmlns:a16="http://schemas.microsoft.com/office/drawing/2014/main" id="{D5C633E5-0ECD-4B28-9D59-47AEC290AC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85527" y="5793870"/>
              <a:ext cx="334350" cy="361644"/>
            </a:xfrm>
            <a:prstGeom prst="rect">
              <a:avLst/>
            </a:prstGeom>
          </p:spPr>
        </p:pic>
        <p:sp>
          <p:nvSpPr>
            <p:cNvPr id="31" name="Text Placeholder 2">
              <a:extLst>
                <a:ext uri="{FF2B5EF4-FFF2-40B4-BE49-F238E27FC236}">
                  <a16:creationId xmlns:a16="http://schemas.microsoft.com/office/drawing/2014/main" id="{C6D54F8E-A737-456F-8AE6-2F473F2F308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Storage</a:t>
              </a:r>
            </a:p>
          </p:txBody>
        </p:sp>
      </p:grpSp>
      <p:grpSp>
        <p:nvGrpSpPr>
          <p:cNvPr id="32" name="Group 31">
            <a:extLst>
              <a:ext uri="{FF2B5EF4-FFF2-40B4-BE49-F238E27FC236}">
                <a16:creationId xmlns:a16="http://schemas.microsoft.com/office/drawing/2014/main" id="{E976F509-8E4F-4924-938C-1D64672C9ADC}"/>
              </a:ext>
            </a:extLst>
          </p:cNvPr>
          <p:cNvGrpSpPr/>
          <p:nvPr/>
        </p:nvGrpSpPr>
        <p:grpSpPr>
          <a:xfrm>
            <a:off x="10751275" y="5890331"/>
            <a:ext cx="888876" cy="593836"/>
            <a:chOff x="10380783" y="5788732"/>
            <a:chExt cx="888876" cy="593836"/>
          </a:xfrm>
        </p:grpSpPr>
        <p:pic>
          <p:nvPicPr>
            <p:cNvPr id="33" name="Picture 32">
              <a:extLst>
                <a:ext uri="{FF2B5EF4-FFF2-40B4-BE49-F238E27FC236}">
                  <a16:creationId xmlns:a16="http://schemas.microsoft.com/office/drawing/2014/main" id="{071459C6-C0C8-4AE7-B355-4465BE6C173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99648" y="5788732"/>
              <a:ext cx="422147" cy="366783"/>
            </a:xfrm>
            <a:prstGeom prst="rect">
              <a:avLst/>
            </a:prstGeom>
          </p:spPr>
        </p:pic>
        <p:sp>
          <p:nvSpPr>
            <p:cNvPr id="34" name="Text Placeholder 2">
              <a:extLst>
                <a:ext uri="{FF2B5EF4-FFF2-40B4-BE49-F238E27FC236}">
                  <a16:creationId xmlns:a16="http://schemas.microsoft.com/office/drawing/2014/main" id="{47061131-8229-4B0B-888B-93E0BFD4D776}"/>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Network</a:t>
              </a:r>
            </a:p>
          </p:txBody>
        </p:sp>
      </p:grpSp>
      <p:sp>
        <p:nvSpPr>
          <p:cNvPr id="35" name="TextBox 34">
            <a:extLst>
              <a:ext uri="{FF2B5EF4-FFF2-40B4-BE49-F238E27FC236}">
                <a16:creationId xmlns:a16="http://schemas.microsoft.com/office/drawing/2014/main" id="{0EFE99C4-AE17-4AC7-B997-180652D53E25}"/>
              </a:ext>
            </a:extLst>
          </p:cNvPr>
          <p:cNvSpPr txBox="1"/>
          <p:nvPr/>
        </p:nvSpPr>
        <p:spPr>
          <a:xfrm>
            <a:off x="7534765" y="5595216"/>
            <a:ext cx="3435081"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Existing Azure Services Managed by Microsoft </a:t>
            </a:r>
          </a:p>
        </p:txBody>
      </p:sp>
      <p:sp>
        <p:nvSpPr>
          <p:cNvPr id="36" name="TextBox 35">
            <a:extLst>
              <a:ext uri="{FF2B5EF4-FFF2-40B4-BE49-F238E27FC236}">
                <a16:creationId xmlns:a16="http://schemas.microsoft.com/office/drawing/2014/main" id="{0ACC75F3-0B64-44F1-8CA5-2C02AB9E3FB6}"/>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Your subscription – Your control</a:t>
            </a:r>
          </a:p>
        </p:txBody>
      </p:sp>
      <p:pic>
        <p:nvPicPr>
          <p:cNvPr id="37" name="Picture 36">
            <a:extLst>
              <a:ext uri="{FF2B5EF4-FFF2-40B4-BE49-F238E27FC236}">
                <a16:creationId xmlns:a16="http://schemas.microsoft.com/office/drawing/2014/main" id="{063CF40F-A9CE-4690-993A-C2B1FDE45F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11851" y="1479223"/>
            <a:ext cx="385815" cy="385815"/>
          </a:xfrm>
          <a:prstGeom prst="rect">
            <a:avLst/>
          </a:prstGeom>
        </p:spPr>
      </p:pic>
      <p:pic>
        <p:nvPicPr>
          <p:cNvPr id="38" name="Picture 37">
            <a:extLst>
              <a:ext uri="{FF2B5EF4-FFF2-40B4-BE49-F238E27FC236}">
                <a16:creationId xmlns:a16="http://schemas.microsoft.com/office/drawing/2014/main" id="{A73FFACF-7BEA-4CAF-A048-F8C6D0992B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3009" y="1479222"/>
            <a:ext cx="385815" cy="385815"/>
          </a:xfrm>
          <a:prstGeom prst="rect">
            <a:avLst/>
          </a:prstGeom>
        </p:spPr>
      </p:pic>
      <p:pic>
        <p:nvPicPr>
          <p:cNvPr id="39" name="Picture 38">
            <a:extLst>
              <a:ext uri="{FF2B5EF4-FFF2-40B4-BE49-F238E27FC236}">
                <a16:creationId xmlns:a16="http://schemas.microsoft.com/office/drawing/2014/main" id="{321A262E-69D5-416A-9C9B-77E5890D07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86060" y="1479221"/>
            <a:ext cx="385816" cy="385816"/>
          </a:xfrm>
          <a:prstGeom prst="rect">
            <a:avLst/>
          </a:prstGeom>
        </p:spPr>
      </p:pic>
      <p:pic>
        <p:nvPicPr>
          <p:cNvPr id="40" name="Picture 39">
            <a:extLst>
              <a:ext uri="{FF2B5EF4-FFF2-40B4-BE49-F238E27FC236}">
                <a16:creationId xmlns:a16="http://schemas.microsoft.com/office/drawing/2014/main" id="{422AC696-EB2D-4B98-9CC4-063C7AD421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7572" y="2331453"/>
            <a:ext cx="334373" cy="385815"/>
          </a:xfrm>
          <a:prstGeom prst="rect">
            <a:avLst/>
          </a:prstGeom>
        </p:spPr>
      </p:pic>
      <p:pic>
        <p:nvPicPr>
          <p:cNvPr id="41" name="Picture 40">
            <a:extLst>
              <a:ext uri="{FF2B5EF4-FFF2-40B4-BE49-F238E27FC236}">
                <a16:creationId xmlns:a16="http://schemas.microsoft.com/office/drawing/2014/main" id="{E35ED15F-3BA2-4900-B325-2CE81893D7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4558" y="2331453"/>
            <a:ext cx="302717" cy="385815"/>
          </a:xfrm>
          <a:prstGeom prst="rect">
            <a:avLst/>
          </a:prstGeom>
        </p:spPr>
      </p:pic>
      <p:pic>
        <p:nvPicPr>
          <p:cNvPr id="42" name="Picture 41">
            <a:extLst>
              <a:ext uri="{FF2B5EF4-FFF2-40B4-BE49-F238E27FC236}">
                <a16:creationId xmlns:a16="http://schemas.microsoft.com/office/drawing/2014/main" id="{55364EE7-0F0B-4A40-9319-0FB61690043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70082" y="2328934"/>
            <a:ext cx="450969" cy="388334"/>
          </a:xfrm>
          <a:prstGeom prst="rect">
            <a:avLst/>
          </a:prstGeom>
        </p:spPr>
      </p:pic>
      <p:sp>
        <p:nvSpPr>
          <p:cNvPr id="43" name="Text Placeholder 2">
            <a:extLst>
              <a:ext uri="{FF2B5EF4-FFF2-40B4-BE49-F238E27FC236}">
                <a16:creationId xmlns:a16="http://schemas.microsoft.com/office/drawing/2014/main" id="{13405E7E-F48C-47F9-8B46-CD133FA2498A}"/>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Web access</a:t>
            </a:r>
          </a:p>
        </p:txBody>
      </p:sp>
      <p:sp>
        <p:nvSpPr>
          <p:cNvPr id="44" name="Text Placeholder 2">
            <a:extLst>
              <a:ext uri="{FF2B5EF4-FFF2-40B4-BE49-F238E27FC236}">
                <a16:creationId xmlns:a16="http://schemas.microsoft.com/office/drawing/2014/main" id="{D1A7202C-ECCD-4626-A3AA-5B28728368C4}"/>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Diagnostics</a:t>
            </a:r>
          </a:p>
        </p:txBody>
      </p:sp>
      <p:sp>
        <p:nvSpPr>
          <p:cNvPr id="45" name="Text Placeholder 2">
            <a:extLst>
              <a:ext uri="{FF2B5EF4-FFF2-40B4-BE49-F238E27FC236}">
                <a16:creationId xmlns:a16="http://schemas.microsoft.com/office/drawing/2014/main" id="{6AAED4B9-89AA-4C24-B147-569FBB00217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Gateway</a:t>
            </a:r>
          </a:p>
        </p:txBody>
      </p:sp>
      <p:sp>
        <p:nvSpPr>
          <p:cNvPr id="46" name="Text Placeholder 2">
            <a:extLst>
              <a:ext uri="{FF2B5EF4-FFF2-40B4-BE49-F238E27FC236}">
                <a16:creationId xmlns:a16="http://schemas.microsoft.com/office/drawing/2014/main" id="{7A2C78BC-F7C1-4DED-A696-41954435373D}"/>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Management</a:t>
            </a:r>
          </a:p>
        </p:txBody>
      </p:sp>
      <p:sp>
        <p:nvSpPr>
          <p:cNvPr id="47" name="Text Placeholder 2">
            <a:extLst>
              <a:ext uri="{FF2B5EF4-FFF2-40B4-BE49-F238E27FC236}">
                <a16:creationId xmlns:a16="http://schemas.microsoft.com/office/drawing/2014/main" id="{7A336D63-CA47-4F86-8254-A5D7C5086167}"/>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Broker</a:t>
            </a:r>
          </a:p>
        </p:txBody>
      </p:sp>
      <p:sp>
        <p:nvSpPr>
          <p:cNvPr id="48" name="Text Placeholder 2">
            <a:extLst>
              <a:ext uri="{FF2B5EF4-FFF2-40B4-BE49-F238E27FC236}">
                <a16:creationId xmlns:a16="http://schemas.microsoft.com/office/drawing/2014/main" id="{A7EB924E-EDE0-47A3-AF38-99AB36195784}"/>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Load balancing</a:t>
            </a:r>
          </a:p>
        </p:txBody>
      </p:sp>
      <p:sp>
        <p:nvSpPr>
          <p:cNvPr id="49" name="TextBox 48">
            <a:extLst>
              <a:ext uri="{FF2B5EF4-FFF2-40B4-BE49-F238E27FC236}">
                <a16:creationId xmlns:a16="http://schemas.microsoft.com/office/drawing/2014/main" id="{DFAE2E24-5BA4-44A4-91E6-CD0538F33089}"/>
              </a:ext>
            </a:extLst>
          </p:cNvPr>
          <p:cNvSpPr txBox="1"/>
          <p:nvPr/>
        </p:nvSpPr>
        <p:spPr>
          <a:xfrm>
            <a:off x="7588656" y="1037146"/>
            <a:ext cx="1650594" cy="3323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NEW WVD Services Managed by Microsoft </a:t>
            </a:r>
          </a:p>
        </p:txBody>
      </p:sp>
      <p:sp>
        <p:nvSpPr>
          <p:cNvPr id="3" name="Arrow: Right 2">
            <a:extLst>
              <a:ext uri="{FF2B5EF4-FFF2-40B4-BE49-F238E27FC236}">
                <a16:creationId xmlns:a16="http://schemas.microsoft.com/office/drawing/2014/main" id="{318B674B-7C36-43E8-AC19-4B12ADF4D841}"/>
              </a:ext>
            </a:extLst>
          </p:cNvPr>
          <p:cNvSpPr/>
          <p:nvPr/>
        </p:nvSpPr>
        <p:spPr bwMode="auto">
          <a:xfrm>
            <a:off x="2340516" y="1734027"/>
            <a:ext cx="4772025" cy="135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2" name="Arrow: Right 51">
            <a:extLst>
              <a:ext uri="{FF2B5EF4-FFF2-40B4-BE49-F238E27FC236}">
                <a16:creationId xmlns:a16="http://schemas.microsoft.com/office/drawing/2014/main" id="{186176FB-C744-4D42-8900-5F6843B6F3AA}"/>
              </a:ext>
            </a:extLst>
          </p:cNvPr>
          <p:cNvSpPr/>
          <p:nvPr/>
        </p:nvSpPr>
        <p:spPr bwMode="auto">
          <a:xfrm>
            <a:off x="2478837" y="5460343"/>
            <a:ext cx="4772025" cy="135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3" name="TextBox 52">
            <a:extLst>
              <a:ext uri="{FF2B5EF4-FFF2-40B4-BE49-F238E27FC236}">
                <a16:creationId xmlns:a16="http://schemas.microsoft.com/office/drawing/2014/main" id="{99C1B5CF-63F9-4A21-BF0D-3A947BBA14D0}"/>
              </a:ext>
            </a:extLst>
          </p:cNvPr>
          <p:cNvSpPr txBox="1"/>
          <p:nvPr/>
        </p:nvSpPr>
        <p:spPr>
          <a:xfrm>
            <a:off x="444880" y="1824882"/>
            <a:ext cx="6679916" cy="427809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Azure-based VDI costs dramatically less – limits imposed by CAPEX costs are gone</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GPU aging / YEARLY refresh updates now irrelevant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Storage, backup, etc. all cloud-based (no capacity planning on-prem)</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Infeasible to run out of capacity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focus: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Deploying apps and managed desktops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 on procurement / maintenance</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up/scale down - Azure elasticity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org’s existing security &amp; management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highlight>
                  <a:srgbClr val="98D853"/>
                </a:highlight>
                <a:uLnTx/>
                <a:uFillTx/>
                <a:latin typeface="Segoe UI"/>
                <a:ea typeface="+mn-ea"/>
                <a:cs typeface="+mn-cs"/>
              </a:rPr>
              <a:t>Only manage systems you were going to manage, anyway</a:t>
            </a:r>
          </a:p>
        </p:txBody>
      </p:sp>
      <p:sp>
        <p:nvSpPr>
          <p:cNvPr id="54" name="Rectangle 53">
            <a:extLst>
              <a:ext uri="{FF2B5EF4-FFF2-40B4-BE49-F238E27FC236}">
                <a16:creationId xmlns:a16="http://schemas.microsoft.com/office/drawing/2014/main" id="{862D06A6-9AF8-493E-AF23-C6C229C206F4}"/>
              </a:ext>
            </a:extLst>
          </p:cNvPr>
          <p:cNvSpPr/>
          <p:nvPr/>
        </p:nvSpPr>
        <p:spPr>
          <a:xfrm rot="1488145">
            <a:off x="10941925" y="1198434"/>
            <a:ext cx="1148071"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latin typeface="Segoe UI"/>
              </a:rPr>
              <a:t>M365</a:t>
            </a:r>
            <a:endParaRPr kumimoji="0" lang="en-US" sz="28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endParaRPr>
          </a:p>
        </p:txBody>
      </p:sp>
    </p:spTree>
    <p:extLst>
      <p:ext uri="{BB962C8B-B14F-4D97-AF65-F5344CB8AC3E}">
        <p14:creationId xmlns:p14="http://schemas.microsoft.com/office/powerpoint/2010/main" val="21946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54"/>
                                        </p:tgtEl>
                                      </p:cBhvr>
                                    </p:animEffect>
                                    <p:animScale>
                                      <p:cBhvr>
                                        <p:cTn id="72" dur="250" autoRev="1" fill="hold"/>
                                        <p:tgtEl>
                                          <p:spTgt spid="5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500"/>
                                        <p:tgtEl>
                                          <p:spTgt spid="13"/>
                                        </p:tgtEl>
                                      </p:cBhvr>
                                    </p:animEffect>
                                  </p:childTnLst>
                                </p:cTn>
                              </p:par>
                              <p:par>
                                <p:cTn id="85" presetID="22" presetClass="entr" presetSubtype="8"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par>
                                <p:cTn id="88" presetID="22" presetClass="entr" presetSubtype="8"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left)">
                                      <p:cBhvr>
                                        <p:cTn id="99" dur="500"/>
                                        <p:tgtEl>
                                          <p:spTgt spid="1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par>
                                <p:cTn id="103" presetID="22" presetClass="entr" presetSubtype="8"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par>
                                <p:cTn id="106" presetID="22" presetClass="entr" presetSubtype="8"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left)">
                                      <p:cBhvr>
                                        <p:cTn id="108" dur="500"/>
                                        <p:tgtEl>
                                          <p:spTgt spid="2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par>
                                <p:cTn id="115" presetID="22" presetClass="entr" presetSubtype="8"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p:bldP spid="18" grpId="0"/>
      <p:bldP spid="19" grpId="0"/>
      <p:bldP spid="22" grpId="0"/>
      <p:bldP spid="23" grpId="0"/>
      <p:bldP spid="24" grpId="0" animBg="1"/>
      <p:bldP spid="35" grpId="0" animBg="1"/>
      <p:bldP spid="36" grpId="0" animBg="1"/>
      <p:bldP spid="43" grpId="0"/>
      <p:bldP spid="44" grpId="0"/>
      <p:bldP spid="45" grpId="0"/>
      <p:bldP spid="46" grpId="0"/>
      <p:bldP spid="47" grpId="0"/>
      <p:bldP spid="48" grpId="0"/>
      <p:bldP spid="49" grpId="0" animBg="1"/>
      <p:bldP spid="3" grpId="0" animBg="1"/>
      <p:bldP spid="3" grpId="1" animBg="1"/>
      <p:bldP spid="52" grpId="0" animBg="1"/>
      <p:bldP spid="52" grpId="1" animBg="1"/>
      <p:bldP spid="53" grpId="0"/>
      <p:bldP spid="54" grpId="0"/>
      <p:bldP spid="5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Partner Solutions</a:t>
            </a:r>
          </a:p>
        </p:txBody>
      </p:sp>
    </p:spTree>
    <p:extLst>
      <p:ext uri="{BB962C8B-B14F-4D97-AF65-F5344CB8AC3E}">
        <p14:creationId xmlns:p14="http://schemas.microsoft.com/office/powerpoint/2010/main" val="30242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a:ext>
            </a:extLst>
          </a:blip>
          <a:stretch>
            <a:fillRect/>
          </a:stretch>
        </p:blipFill>
        <p:spPr>
          <a:xfrm>
            <a:off x="754352" y="2022807"/>
            <a:ext cx="2388217" cy="900358"/>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5394" y="3975702"/>
            <a:ext cx="2912393" cy="2912393"/>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352" y="4904094"/>
            <a:ext cx="1945821" cy="1005112"/>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tretch>
            <a:fillRect/>
          </a:stretch>
        </p:blipFill>
        <p:spPr>
          <a:xfrm>
            <a:off x="4366625" y="3429000"/>
            <a:ext cx="2912393" cy="873718"/>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6378" y="4699386"/>
            <a:ext cx="3814966" cy="1271655"/>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352" y="3514528"/>
            <a:ext cx="3258910" cy="1100828"/>
          </a:xfrm>
          <a:prstGeom prst="rect">
            <a:avLst/>
          </a:prstGeom>
        </p:spPr>
      </p:pic>
      <p:pic>
        <p:nvPicPr>
          <p:cNvPr id="14" name="Picture 13">
            <a:extLst>
              <a:ext uri="{FF2B5EF4-FFF2-40B4-BE49-F238E27FC236}">
                <a16:creationId xmlns:a16="http://schemas.microsoft.com/office/drawing/2014/main" id="{8E477D32-553C-4B1D-8A0B-3A8B9163AD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381" y="3653593"/>
            <a:ext cx="3805267" cy="738227"/>
          </a:xfrm>
          <a:prstGeom prst="rect">
            <a:avLst/>
          </a:prstGeom>
        </p:spPr>
      </p:pic>
    </p:spTree>
    <p:extLst>
      <p:ext uri="{BB962C8B-B14F-4D97-AF65-F5344CB8AC3E}">
        <p14:creationId xmlns:p14="http://schemas.microsoft.com/office/powerpoint/2010/main" val="6871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1554532"/>
            <a:ext cx="11655840" cy="3650871"/>
          </a:xfrm>
        </p:spPr>
        <p:txBody>
          <a:bodyPr anchor="b"/>
          <a:lstStyle/>
          <a:p>
            <a:r>
              <a:rPr lang="en-US" sz="5294"/>
              <a:t>Partnership with Citrix</a:t>
            </a:r>
            <a:br>
              <a:rPr lang="en-US" sz="5294"/>
            </a:br>
            <a:br>
              <a:rPr lang="en-US" sz="5294"/>
            </a:br>
            <a:br>
              <a:rPr lang="en-US" sz="5294"/>
            </a:br>
            <a:r>
              <a:rPr lang="en-US" sz="3921"/>
              <a:t>WVD + Citrix Cloud solutions</a:t>
            </a:r>
            <a:br>
              <a:rPr lang="en-US" sz="3921"/>
            </a:br>
            <a:r>
              <a:rPr lang="en-US" sz="3921"/>
              <a:t>Now generally available worldwide</a:t>
            </a:r>
            <a:endParaRPr lang="en-IN" sz="3921"/>
          </a:p>
        </p:txBody>
      </p:sp>
    </p:spTree>
    <p:extLst>
      <p:ext uri="{BB962C8B-B14F-4D97-AF65-F5344CB8AC3E}">
        <p14:creationId xmlns:p14="http://schemas.microsoft.com/office/powerpoint/2010/main" val="3770032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21445"/>
            <a:ext cx="11336039" cy="758022"/>
          </a:xfrm>
        </p:spPr>
        <p:txBody>
          <a:bodyPr/>
          <a:lstStyle/>
          <a:p>
            <a:r>
              <a:rPr lang="en-US" dirty="0">
                <a:solidFill>
                  <a:schemeClr val="tx1"/>
                </a:solidFill>
              </a:rPr>
              <a:t>Because You Asked: Where Is Citrix in All of This?</a:t>
            </a:r>
          </a:p>
        </p:txBody>
      </p:sp>
      <p:sp>
        <p:nvSpPr>
          <p:cNvPr id="7" name="Rectangle 6">
            <a:extLst>
              <a:ext uri="{FF2B5EF4-FFF2-40B4-BE49-F238E27FC236}">
                <a16:creationId xmlns:a16="http://schemas.microsoft.com/office/drawing/2014/main" id="{F8FB072B-EFA6-486C-8BCB-450AD6BD7FEF}"/>
              </a:ext>
            </a:extLst>
          </p:cNvPr>
          <p:cNvSpPr/>
          <p:nvPr/>
        </p:nvSpPr>
        <p:spPr>
          <a:xfrm>
            <a:off x="436194" y="1257981"/>
            <a:ext cx="11336039" cy="932275"/>
          </a:xfrm>
          <a:prstGeom prst="rect">
            <a:avLst/>
          </a:prstGeom>
        </p:spPr>
        <p:txBody>
          <a:bodyPr wrap="square" lIns="0" tIns="0" rIns="0" bIns="0">
            <a:noAutofit/>
          </a:bodyPr>
          <a:lstStyle/>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1: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full Windows Virtual Desktop with Citrix Workspace to aggregate resource feeds from Windows Virtual Desktop and Citrix on-premises and cloud deployments</a:t>
            </a:r>
          </a:p>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2: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568455" y="2640161"/>
            <a:ext cx="3841992" cy="3903972"/>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725574" y="3504617"/>
            <a:ext cx="3531914" cy="2636647"/>
          </a:xfrm>
          <a:prstGeom prst="rect">
            <a:avLst/>
          </a:prstGeom>
          <a:solidFill>
            <a:srgbClr val="767676"/>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548736" y="2631660"/>
            <a:ext cx="4224623" cy="3912473"/>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1984" y="2640162"/>
            <a:ext cx="2015902" cy="3903971"/>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521988" y="4208230"/>
            <a:ext cx="1630919" cy="49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Segoe UI"/>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11543" y="4841420"/>
            <a:ext cx="1630919" cy="49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731112" y="3574547"/>
            <a:ext cx="3944239" cy="2632983"/>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31670" y="3624193"/>
            <a:ext cx="481997" cy="2255587"/>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898435" y="3502046"/>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60746"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02943" y="4600959"/>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506610" y="5578538"/>
            <a:ext cx="1715972"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637254" y="3776113"/>
            <a:ext cx="867714"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all" spc="0" normalizeH="0" baseline="0" noProof="0" dirty="0">
                <a:ln>
                  <a:noFill/>
                </a:ln>
                <a:solidFill>
                  <a:srgbClr val="1A1A1A"/>
                </a:solidFill>
                <a:effectLst/>
                <a:uLnTx/>
                <a:uFillTx/>
                <a:latin typeface="Segoe UI Semibold"/>
                <a:ea typeface="+mn-ea"/>
                <a:cs typeface="Segoe UI Light"/>
              </a:rPr>
              <a:t> </a:t>
            </a: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1995309" y="3591246"/>
            <a:ext cx="126489" cy="2407398"/>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521988" y="4846245"/>
            <a:ext cx="1630919" cy="49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11543" y="4189948"/>
            <a:ext cx="1630919" cy="49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188659" y="3838511"/>
            <a:ext cx="121902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61572" y="5586319"/>
            <a:ext cx="399559" cy="422176"/>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133858"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9836683"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0824616" y="5142154"/>
            <a:ext cx="396893" cy="355029"/>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133858" y="4232211"/>
            <a:ext cx="3333744" cy="645426"/>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196946" y="4411336"/>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0827866" y="4414733"/>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559754" y="4274381"/>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256959" y="427963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559570" y="4274382"/>
            <a:ext cx="1845905" cy="156872"/>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618839" y="3385757"/>
            <a:ext cx="501646" cy="501647"/>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396058" y="2559009"/>
            <a:ext cx="1832658" cy="724143"/>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568"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04790" y="2354551"/>
            <a:ext cx="1832658" cy="724143"/>
          </a:xfrm>
          <a:prstGeom prst="rect">
            <a:avLst/>
          </a:prstGeom>
          <a:solidFill>
            <a:srgbClr val="FFFFFF"/>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731112" y="2341550"/>
            <a:ext cx="3859868" cy="1028322"/>
          </a:xfrm>
          <a:prstGeom prst="rect">
            <a:avLst/>
          </a:prstGeom>
          <a:solidFill>
            <a:srgbClr val="FFFFFF"/>
          </a:solidFill>
        </p:spPr>
        <p:txBody>
          <a:bodyPr wrap="square" lIns="179285" tIns="143428" rIns="179285" bIns="143428" rtlCol="0">
            <a:sp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Windows 10 Enterprise multi-session, Windows 7, Windows Server 2012R2+</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22980" y="4357800"/>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22980" y="3321334"/>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22980" y="5394265"/>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26993" y="3501599"/>
            <a:ext cx="5230495" cy="263664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48562" tIns="137141" rIns="0"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79285" tIns="143428" rIns="179285" bIns="143428" rtlCol="0">
                <a:spAutoFit/>
              </a:bodyPr>
              <a:lstStyle/>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Virtual Apps &amp; Desktop services</a:t>
                </a:r>
              </a:p>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396058" y="2559009"/>
            <a:ext cx="1832658" cy="3339229"/>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898436" y="3502045"/>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02943" y="4600959"/>
            <a:ext cx="475333" cy="34894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60745"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161929" y="5115398"/>
            <a:ext cx="474640" cy="44134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048820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0B7A4-38D2-4706-8BBF-F7FFAAEC5064}"/>
              </a:ext>
            </a:extLst>
          </p:cNvPr>
          <p:cNvSpPr>
            <a:spLocks noGrp="1"/>
          </p:cNvSpPr>
          <p:nvPr>
            <p:ph type="title"/>
          </p:nvPr>
        </p:nvSpPr>
        <p:spPr>
          <a:xfrm>
            <a:off x="458001" y="411908"/>
            <a:ext cx="11276000" cy="553920"/>
          </a:xfrm>
        </p:spPr>
        <p:txBody>
          <a:bodyPr/>
          <a:lstStyle/>
          <a:p>
            <a:r>
              <a:rPr lang="en-US"/>
              <a:t>Citrix Extends Windows Virtual Desktop</a:t>
            </a:r>
          </a:p>
        </p:txBody>
      </p:sp>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077430" y="4271753"/>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Environment Management</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6594" y="1826082"/>
            <a:ext cx="2491701" cy="1712264"/>
          </a:xfrm>
          <a:prstGeom prst="rect">
            <a:avLst/>
          </a:prstGeom>
        </p:spPr>
        <p:txBody>
          <a:bodyPr wrap="square">
            <a:spAutoFit/>
          </a:bodyPr>
          <a:lstStyle/>
          <a:p>
            <a:pPr defTabSz="1088082">
              <a:spcAft>
                <a:spcPts val="400"/>
              </a:spcAft>
              <a:defRPr/>
            </a:pPr>
            <a:r>
              <a:rPr lang="en-US" sz="1730" b="1">
                <a:solidFill>
                  <a:prstClr val="black"/>
                </a:solidFill>
                <a:latin typeface="Calibri"/>
              </a:rPr>
              <a:t>Workspace Experience</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Include WVD workloads within Citrix Workspace for central access to all apps, desktops and files.</a:t>
            </a:r>
          </a:p>
          <a:p>
            <a:pPr defTabSz="1088082">
              <a:spcAft>
                <a:spcPts val="400"/>
              </a:spcAft>
              <a:defRPr/>
            </a:pPr>
            <a:endParaRPr lang="en-US" sz="1730">
              <a:solidFill>
                <a:prstClr val="black"/>
              </a:solidFill>
              <a:latin typeface="Calibri" panose="020F0502020204030204"/>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010227" y="1821518"/>
            <a:ext cx="2454448" cy="1480236"/>
          </a:xfrm>
          <a:prstGeom prst="rect">
            <a:avLst/>
          </a:prstGeom>
          <a:noFill/>
        </p:spPr>
        <p:txBody>
          <a:bodyPr wrap="square" rtlCol="0" anchor="t">
            <a:noAutofit/>
          </a:bodyPr>
          <a:lstStyle/>
          <a:p>
            <a:pPr defTabSz="1088082" fontAlgn="base">
              <a:lnSpc>
                <a:spcPct val="90000"/>
              </a:lnSpc>
              <a:spcBef>
                <a:spcPct val="0"/>
              </a:spcBef>
              <a:spcAft>
                <a:spcPts val="400"/>
              </a:spcAft>
              <a:buSzPct val="135000"/>
              <a:defRPr/>
            </a:pPr>
            <a:r>
              <a:rPr lang="en-US" sz="1730" b="1">
                <a:solidFill>
                  <a:prstClr val="black"/>
                </a:solidFill>
                <a:latin typeface="Calibri"/>
              </a:rPr>
              <a:t>Image Management</a:t>
            </a:r>
          </a:p>
          <a:p>
            <a:pPr defTabSz="1088082" fontAlgn="base">
              <a:lnSpc>
                <a:spcPct val="90000"/>
              </a:lnSpc>
              <a:spcBef>
                <a:spcPct val="0"/>
              </a:spcBef>
              <a:spcAft>
                <a:spcPts val="400"/>
              </a:spcAft>
              <a:buSzPct val="135000"/>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07" y="1953322"/>
            <a:ext cx="612771" cy="84827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809" y="4417221"/>
            <a:ext cx="1116418" cy="890274"/>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24614" y="1992622"/>
            <a:ext cx="798937" cy="702964"/>
            <a:chOff x="669601"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1"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42544" y="4094047"/>
            <a:ext cx="2725523" cy="1771235"/>
          </a:xfrm>
          <a:prstGeom prst="rect">
            <a:avLst/>
          </a:prstGeom>
          <a:noFill/>
        </p:spPr>
        <p:txBody>
          <a:bodyPr wrap="square" rtlCol="0" anchor="t">
            <a:noAutofit/>
          </a:bodyPr>
          <a:lstStyle/>
          <a:p>
            <a:pPr defTabSz="1088082">
              <a:spcAft>
                <a:spcPts val="400"/>
              </a:spcAft>
              <a:defRPr/>
            </a:pPr>
            <a:r>
              <a:rPr lang="en-US" sz="1730" b="1" dirty="0">
                <a:solidFill>
                  <a:prstClr val="black"/>
                </a:solidFill>
                <a:latin typeface="Citrix New Sans" panose="020F0503040200060004" pitchFamily="34" charset="77"/>
              </a:rPr>
              <a:t>Hybrid Cloud Journey</a:t>
            </a:r>
          </a:p>
          <a:p>
            <a:pPr defTabSz="1088082">
              <a:spcAft>
                <a:spcPts val="400"/>
              </a:spcAft>
              <a:defRPr/>
            </a:pPr>
            <a:r>
              <a:rPr lang="en-US" sz="1600" kern="0" dirty="0">
                <a:ln>
                  <a:solidFill>
                    <a:srgbClr val="7F57A1">
                      <a:alpha val="0"/>
                    </a:srgbClr>
                  </a:solidFill>
                </a:ln>
                <a:solidFill>
                  <a:srgbClr val="3F4042"/>
                </a:solidFill>
                <a:latin typeface="Calibri Light" panose="020F0302020204030204" pitchFamily="34" charset="0"/>
                <a:cs typeface="Segoe UI" panose="020B0502040204020203" pitchFamily="34" charset="0"/>
              </a:rPr>
              <a:t>Accelerate the move to Azure for on-prem customers by enabling management of on -prem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923" y="4239516"/>
            <a:ext cx="1116418" cy="890274"/>
          </a:xfrm>
          <a:prstGeom prst="rect">
            <a:avLst/>
          </a:prstGeom>
        </p:spPr>
      </p:pic>
    </p:spTree>
    <p:extLst>
      <p:ext uri="{BB962C8B-B14F-4D97-AF65-F5344CB8AC3E}">
        <p14:creationId xmlns:p14="http://schemas.microsoft.com/office/powerpoint/2010/main" val="2564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10B21A6-BBC3-4B51-9271-30557DD58E35}"/>
              </a:ext>
            </a:extLst>
          </p:cNvPr>
          <p:cNvSpPr txBox="1"/>
          <p:nvPr/>
        </p:nvSpPr>
        <p:spPr>
          <a:xfrm>
            <a:off x="669133" y="2852636"/>
            <a:ext cx="205387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Time to Value</a:t>
            </a:r>
          </a:p>
        </p:txBody>
      </p:sp>
      <p:sp>
        <p:nvSpPr>
          <p:cNvPr id="7" name="Text Placeholder 6">
            <a:extLst>
              <a:ext uri="{FF2B5EF4-FFF2-40B4-BE49-F238E27FC236}">
                <a16:creationId xmlns:a16="http://schemas.microsoft.com/office/drawing/2014/main" id="{AC12AC41-DEE1-46D1-A2DC-8056FAEBFA0B}"/>
              </a:ext>
            </a:extLst>
          </p:cNvPr>
          <p:cNvSpPr txBox="1">
            <a:spLocks/>
          </p:cNvSpPr>
          <p:nvPr/>
        </p:nvSpPr>
        <p:spPr>
          <a:xfrm>
            <a:off x="457999" y="1271323"/>
            <a:ext cx="11276000" cy="249264"/>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0" indent="0" defTabSz="914225">
              <a:buNone/>
              <a:defRPr/>
            </a:pPr>
            <a:r>
              <a:rPr lang="en-US" sz="1400">
                <a:solidFill>
                  <a:srgbClr val="FFFFFF"/>
                </a:solidFill>
                <a:latin typeface="Citrix New Sans Light" panose="020F0403040200060004" pitchFamily="34" charset="0"/>
              </a:rPr>
              <a:t>Embrace and extend Windows Virtual Desktop (WVD)</a:t>
            </a:r>
          </a:p>
        </p:txBody>
      </p:sp>
      <p:sp>
        <p:nvSpPr>
          <p:cNvPr id="8" name="Rectangle 7">
            <a:extLst>
              <a:ext uri="{FF2B5EF4-FFF2-40B4-BE49-F238E27FC236}">
                <a16:creationId xmlns:a16="http://schemas.microsoft.com/office/drawing/2014/main" id="{5D0AF0A0-8C03-4608-B72E-EDC9D8C5A326}"/>
              </a:ext>
            </a:extLst>
          </p:cNvPr>
          <p:cNvSpPr/>
          <p:nvPr/>
        </p:nvSpPr>
        <p:spPr>
          <a:xfrm>
            <a:off x="-63404" y="347963"/>
            <a:ext cx="12744134" cy="826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grpSp>
        <p:nvGrpSpPr>
          <p:cNvPr id="9" name="Group 8">
            <a:extLst>
              <a:ext uri="{FF2B5EF4-FFF2-40B4-BE49-F238E27FC236}">
                <a16:creationId xmlns:a16="http://schemas.microsoft.com/office/drawing/2014/main" id="{70E4F7B3-E1D7-4AC5-A578-AC690C6E0373}"/>
              </a:ext>
            </a:extLst>
          </p:cNvPr>
          <p:cNvGrpSpPr/>
          <p:nvPr/>
        </p:nvGrpSpPr>
        <p:grpSpPr>
          <a:xfrm>
            <a:off x="3955151" y="498974"/>
            <a:ext cx="4281695" cy="500177"/>
            <a:chOff x="9023955" y="1545509"/>
            <a:chExt cx="9741123" cy="1137934"/>
          </a:xfrm>
        </p:grpSpPr>
        <p:pic>
          <p:nvPicPr>
            <p:cNvPr id="10" name="Picture 9">
              <a:extLst>
                <a:ext uri="{FF2B5EF4-FFF2-40B4-BE49-F238E27FC236}">
                  <a16:creationId xmlns:a16="http://schemas.microsoft.com/office/drawing/2014/main" id="{539876BE-C580-4449-AD58-03B0D79BF7D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3955" y="1545509"/>
              <a:ext cx="2814671" cy="1061131"/>
            </a:xfrm>
            <a:prstGeom prst="rect">
              <a:avLst/>
            </a:prstGeom>
          </p:spPr>
        </p:pic>
        <p:pic>
          <p:nvPicPr>
            <p:cNvPr id="11" name="Picture 10">
              <a:extLst>
                <a:ext uri="{FF2B5EF4-FFF2-40B4-BE49-F238E27FC236}">
                  <a16:creationId xmlns:a16="http://schemas.microsoft.com/office/drawing/2014/main" id="{63B47CC7-8DA0-4067-B31F-12B37384F9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7629" y="1545509"/>
              <a:ext cx="5317449" cy="1137934"/>
            </a:xfrm>
            <a:prstGeom prst="rect">
              <a:avLst/>
            </a:prstGeom>
          </p:spPr>
        </p:pic>
        <p:sp>
          <p:nvSpPr>
            <p:cNvPr id="12" name="Freeform 18">
              <a:extLst>
                <a:ext uri="{FF2B5EF4-FFF2-40B4-BE49-F238E27FC236}">
                  <a16:creationId xmlns:a16="http://schemas.microsoft.com/office/drawing/2014/main" id="{B04E82F6-27CC-44D9-863A-A194EBE58EF2}"/>
                </a:ext>
              </a:extLst>
            </p:cNvPr>
            <p:cNvSpPr/>
            <p:nvPr/>
          </p:nvSpPr>
          <p:spPr>
            <a:xfrm rot="5400000">
              <a:off x="12228262" y="1795100"/>
              <a:ext cx="641820" cy="635276"/>
            </a:xfrm>
            <a:custGeom>
              <a:avLst/>
              <a:gdLst>
                <a:gd name="connsiteX0" fmla="*/ 0 w 1080654"/>
                <a:gd name="connsiteY0" fmla="*/ 637310 h 1080656"/>
                <a:gd name="connsiteX1" fmla="*/ 0 w 1080654"/>
                <a:gd name="connsiteY1" fmla="*/ 443346 h 1080656"/>
                <a:gd name="connsiteX2" fmla="*/ 443345 w 1080654"/>
                <a:gd name="connsiteY2" fmla="*/ 443346 h 1080656"/>
                <a:gd name="connsiteX3" fmla="*/ 443345 w 1080654"/>
                <a:gd name="connsiteY3" fmla="*/ 0 h 1080656"/>
                <a:gd name="connsiteX4" fmla="*/ 637309 w 1080654"/>
                <a:gd name="connsiteY4" fmla="*/ 0 h 1080656"/>
                <a:gd name="connsiteX5" fmla="*/ 637309 w 1080654"/>
                <a:gd name="connsiteY5" fmla="*/ 443346 h 1080656"/>
                <a:gd name="connsiteX6" fmla="*/ 1080654 w 1080654"/>
                <a:gd name="connsiteY6" fmla="*/ 443346 h 1080656"/>
                <a:gd name="connsiteX7" fmla="*/ 1080654 w 1080654"/>
                <a:gd name="connsiteY7" fmla="*/ 637310 h 1080656"/>
                <a:gd name="connsiteX8" fmla="*/ 637309 w 1080654"/>
                <a:gd name="connsiteY8" fmla="*/ 637310 h 1080656"/>
                <a:gd name="connsiteX9" fmla="*/ 637309 w 1080654"/>
                <a:gd name="connsiteY9" fmla="*/ 1080656 h 1080656"/>
                <a:gd name="connsiteX10" fmla="*/ 443345 w 1080654"/>
                <a:gd name="connsiteY10" fmla="*/ 1080656 h 1080656"/>
                <a:gd name="connsiteX11" fmla="*/ 443345 w 1080654"/>
                <a:gd name="connsiteY11" fmla="*/ 637310 h 1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654" h="1080656">
                  <a:moveTo>
                    <a:pt x="0" y="637310"/>
                  </a:moveTo>
                  <a:lnTo>
                    <a:pt x="0" y="443346"/>
                  </a:lnTo>
                  <a:lnTo>
                    <a:pt x="443345" y="443346"/>
                  </a:lnTo>
                  <a:lnTo>
                    <a:pt x="443345" y="0"/>
                  </a:lnTo>
                  <a:lnTo>
                    <a:pt x="637309" y="0"/>
                  </a:lnTo>
                  <a:lnTo>
                    <a:pt x="637309" y="443346"/>
                  </a:lnTo>
                  <a:lnTo>
                    <a:pt x="1080654" y="443346"/>
                  </a:lnTo>
                  <a:lnTo>
                    <a:pt x="1080654" y="637310"/>
                  </a:lnTo>
                  <a:lnTo>
                    <a:pt x="637309" y="637310"/>
                  </a:lnTo>
                  <a:lnTo>
                    <a:pt x="637309" y="1080656"/>
                  </a:lnTo>
                  <a:lnTo>
                    <a:pt x="443345" y="1080656"/>
                  </a:lnTo>
                  <a:lnTo>
                    <a:pt x="443345" y="637310"/>
                  </a:lnTo>
                  <a:close/>
                </a:path>
              </a:pathLst>
            </a:custGeom>
            <a:solidFill>
              <a:schemeClr val="accent1"/>
            </a:solidFill>
            <a:ln w="12700" cap="flat" cmpd="sng" algn="ctr">
              <a:solidFill>
                <a:schemeClr val="accent1"/>
              </a:solidFill>
              <a:prstDash val="solid"/>
              <a:miter lim="800000"/>
            </a:ln>
            <a:effectLst/>
          </p:spPr>
          <p:txBody>
            <a:bodyPr rtlCol="0" anchor="ctr"/>
            <a:lstStyle/>
            <a:p>
              <a:pPr algn="ctr" defTabSz="626354">
                <a:defRPr/>
              </a:pPr>
              <a:endParaRPr lang="en-US" sz="1234" kern="0">
                <a:solidFill>
                  <a:srgbClr val="DF1995">
                    <a:lumMod val="90000"/>
                  </a:srgbClr>
                </a:solidFill>
                <a:latin typeface="Citrix New Sans Light" panose="020F0403040200060004" pitchFamily="34" charset="0"/>
              </a:endParaRPr>
            </a:p>
          </p:txBody>
        </p:sp>
      </p:grpSp>
      <p:sp>
        <p:nvSpPr>
          <p:cNvPr id="13" name="Rectangle 12">
            <a:extLst>
              <a:ext uri="{FF2B5EF4-FFF2-40B4-BE49-F238E27FC236}">
                <a16:creationId xmlns:a16="http://schemas.microsoft.com/office/drawing/2014/main" id="{57D1A2DC-4078-43A9-A4D1-10FAE445377A}"/>
              </a:ext>
            </a:extLst>
          </p:cNvPr>
          <p:cNvSpPr/>
          <p:nvPr/>
        </p:nvSpPr>
        <p:spPr>
          <a:xfrm>
            <a:off x="-412462" y="260069"/>
            <a:ext cx="13016924" cy="1082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4" name="Rectangle 13">
            <a:extLst>
              <a:ext uri="{FF2B5EF4-FFF2-40B4-BE49-F238E27FC236}">
                <a16:creationId xmlns:a16="http://schemas.microsoft.com/office/drawing/2014/main" id="{5326417A-39ED-4741-95EE-E40E7F1142F5}"/>
              </a:ext>
            </a:extLst>
          </p:cNvPr>
          <p:cNvSpPr/>
          <p:nvPr/>
        </p:nvSpPr>
        <p:spPr>
          <a:xfrm>
            <a:off x="-412462" y="1129788"/>
            <a:ext cx="13016924" cy="10826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5" name="TextBox 14">
            <a:extLst>
              <a:ext uri="{FF2B5EF4-FFF2-40B4-BE49-F238E27FC236}">
                <a16:creationId xmlns:a16="http://schemas.microsoft.com/office/drawing/2014/main" id="{CA56C269-1FF0-4C66-A7FD-D47026A320B7}"/>
              </a:ext>
            </a:extLst>
          </p:cNvPr>
          <p:cNvSpPr txBox="1"/>
          <p:nvPr/>
        </p:nvSpPr>
        <p:spPr>
          <a:xfrm>
            <a:off x="458000" y="1345141"/>
            <a:ext cx="2476147" cy="358560"/>
          </a:xfrm>
          <a:prstGeom prst="rect">
            <a:avLst/>
          </a:prstGeom>
          <a:noFill/>
          <a:ln>
            <a:noFill/>
          </a:ln>
        </p:spPr>
        <p:txBody>
          <a:bodyPr wrap="square" rtlCol="0">
            <a:spAutoFit/>
          </a:bodyPr>
          <a:lstStyle/>
          <a:p>
            <a:pPr algn="ctr" defTabSz="914225">
              <a:defRPr/>
            </a:pPr>
            <a:r>
              <a:rPr lang="en-US" sz="1730" b="1" dirty="0">
                <a:solidFill>
                  <a:srgbClr val="23AAE2"/>
                </a:solidFill>
                <a:latin typeface="Citrix New Sans Light" panose="020F0403040200060004" pitchFamily="34" charset="0"/>
              </a:rPr>
              <a:t>Hybrid Cloud</a:t>
            </a:r>
          </a:p>
        </p:txBody>
      </p:sp>
      <p:sp>
        <p:nvSpPr>
          <p:cNvPr id="16" name="TextBox 15">
            <a:extLst>
              <a:ext uri="{FF2B5EF4-FFF2-40B4-BE49-F238E27FC236}">
                <a16:creationId xmlns:a16="http://schemas.microsoft.com/office/drawing/2014/main" id="{4711200D-8F8B-47AC-B0A8-968ABC3E1264}"/>
              </a:ext>
            </a:extLst>
          </p:cNvPr>
          <p:cNvSpPr txBox="1"/>
          <p:nvPr/>
        </p:nvSpPr>
        <p:spPr>
          <a:xfrm>
            <a:off x="3396622"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User Experience</a:t>
            </a:r>
          </a:p>
        </p:txBody>
      </p:sp>
      <p:sp>
        <p:nvSpPr>
          <p:cNvPr id="17" name="TextBox 16">
            <a:extLst>
              <a:ext uri="{FF2B5EF4-FFF2-40B4-BE49-F238E27FC236}">
                <a16:creationId xmlns:a16="http://schemas.microsoft.com/office/drawing/2014/main" id="{D1C1DC48-4F3D-49C7-988D-4585F076EAB2}"/>
              </a:ext>
            </a:extLst>
          </p:cNvPr>
          <p:cNvSpPr txBox="1"/>
          <p:nvPr/>
        </p:nvSpPr>
        <p:spPr>
          <a:xfrm>
            <a:off x="6329905"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Monitoring &amp; Control</a:t>
            </a:r>
          </a:p>
        </p:txBody>
      </p:sp>
      <p:sp>
        <p:nvSpPr>
          <p:cNvPr id="18" name="TextBox 17">
            <a:extLst>
              <a:ext uri="{FF2B5EF4-FFF2-40B4-BE49-F238E27FC236}">
                <a16:creationId xmlns:a16="http://schemas.microsoft.com/office/drawing/2014/main" id="{292B1971-CAD5-4179-8B13-E985BE9082B8}"/>
              </a:ext>
            </a:extLst>
          </p:cNvPr>
          <p:cNvSpPr txBox="1"/>
          <p:nvPr/>
        </p:nvSpPr>
        <p:spPr>
          <a:xfrm>
            <a:off x="9260128" y="1368835"/>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Office Optimizations</a:t>
            </a:r>
          </a:p>
        </p:txBody>
      </p:sp>
      <p:sp>
        <p:nvSpPr>
          <p:cNvPr id="20" name="TextBox 19">
            <a:extLst>
              <a:ext uri="{FF2B5EF4-FFF2-40B4-BE49-F238E27FC236}">
                <a16:creationId xmlns:a16="http://schemas.microsoft.com/office/drawing/2014/main" id="{8912351C-1FE9-4537-9C22-2A11EE8BA211}"/>
              </a:ext>
            </a:extLst>
          </p:cNvPr>
          <p:cNvSpPr txBox="1"/>
          <p:nvPr/>
        </p:nvSpPr>
        <p:spPr>
          <a:xfrm>
            <a:off x="533941"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Image Management</a:t>
            </a:r>
          </a:p>
        </p:txBody>
      </p:sp>
      <p:sp>
        <p:nvSpPr>
          <p:cNvPr id="21" name="TextBox 20">
            <a:extLst>
              <a:ext uri="{FF2B5EF4-FFF2-40B4-BE49-F238E27FC236}">
                <a16:creationId xmlns:a16="http://schemas.microsoft.com/office/drawing/2014/main" id="{B82894D5-AB96-4550-AA08-91F02D5393BD}"/>
              </a:ext>
            </a:extLst>
          </p:cNvPr>
          <p:cNvSpPr txBox="1"/>
          <p:nvPr/>
        </p:nvSpPr>
        <p:spPr>
          <a:xfrm>
            <a:off x="576784" y="5987476"/>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Auto Scaling</a:t>
            </a:r>
          </a:p>
        </p:txBody>
      </p:sp>
      <p:sp>
        <p:nvSpPr>
          <p:cNvPr id="23" name="TextBox 22">
            <a:extLst>
              <a:ext uri="{FF2B5EF4-FFF2-40B4-BE49-F238E27FC236}">
                <a16:creationId xmlns:a16="http://schemas.microsoft.com/office/drawing/2014/main" id="{75F68F4D-3CA3-40CA-AFDC-5022623EA605}"/>
              </a:ext>
            </a:extLst>
          </p:cNvPr>
          <p:cNvSpPr txBox="1"/>
          <p:nvPr/>
        </p:nvSpPr>
        <p:spPr>
          <a:xfrm>
            <a:off x="3258191" y="4436939"/>
            <a:ext cx="276760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Workspace Intelligence</a:t>
            </a:r>
          </a:p>
        </p:txBody>
      </p:sp>
      <p:sp>
        <p:nvSpPr>
          <p:cNvPr id="29" name="TextBox 28">
            <a:extLst>
              <a:ext uri="{FF2B5EF4-FFF2-40B4-BE49-F238E27FC236}">
                <a16:creationId xmlns:a16="http://schemas.microsoft.com/office/drawing/2014/main" id="{F2FC9A0B-1577-4CDF-9041-BDB698ED314D}"/>
              </a:ext>
            </a:extLst>
          </p:cNvPr>
          <p:cNvSpPr txBox="1"/>
          <p:nvPr/>
        </p:nvSpPr>
        <p:spPr>
          <a:xfrm>
            <a:off x="9314127" y="286472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Teams</a:t>
            </a:r>
          </a:p>
        </p:txBody>
      </p:sp>
      <p:sp>
        <p:nvSpPr>
          <p:cNvPr id="31" name="TextBox 30">
            <a:extLst>
              <a:ext uri="{FF2B5EF4-FFF2-40B4-BE49-F238E27FC236}">
                <a16:creationId xmlns:a16="http://schemas.microsoft.com/office/drawing/2014/main" id="{C5DEA015-D6B8-4D8E-8DA7-ED13BA2C5E40}"/>
              </a:ext>
            </a:extLst>
          </p:cNvPr>
          <p:cNvSpPr txBox="1"/>
          <p:nvPr/>
        </p:nvSpPr>
        <p:spPr>
          <a:xfrm>
            <a:off x="3565789" y="5982218"/>
            <a:ext cx="224974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Broad Client Support</a:t>
            </a:r>
          </a:p>
        </p:txBody>
      </p:sp>
      <p:sp>
        <p:nvSpPr>
          <p:cNvPr id="33" name="TextBox 32">
            <a:extLst>
              <a:ext uri="{FF2B5EF4-FFF2-40B4-BE49-F238E27FC236}">
                <a16:creationId xmlns:a16="http://schemas.microsoft.com/office/drawing/2014/main" id="{6B35F0FD-091C-404F-9383-508B49DCF07D}"/>
              </a:ext>
            </a:extLst>
          </p:cNvPr>
          <p:cNvSpPr txBox="1"/>
          <p:nvPr/>
        </p:nvSpPr>
        <p:spPr>
          <a:xfrm>
            <a:off x="3531440" y="2818938"/>
            <a:ext cx="2310857"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High-Def Experience</a:t>
            </a:r>
          </a:p>
        </p:txBody>
      </p:sp>
      <p:sp>
        <p:nvSpPr>
          <p:cNvPr id="36" name="TextBox 35">
            <a:extLst>
              <a:ext uri="{FF2B5EF4-FFF2-40B4-BE49-F238E27FC236}">
                <a16:creationId xmlns:a16="http://schemas.microsoft.com/office/drawing/2014/main" id="{97E89513-9E53-4CBC-8A36-2E1CFB473863}"/>
              </a:ext>
            </a:extLst>
          </p:cNvPr>
          <p:cNvSpPr txBox="1"/>
          <p:nvPr/>
        </p:nvSpPr>
        <p:spPr>
          <a:xfrm>
            <a:off x="9314127" y="444079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OneDrive &amp; Outlook</a:t>
            </a:r>
          </a:p>
        </p:txBody>
      </p:sp>
      <p:sp>
        <p:nvSpPr>
          <p:cNvPr id="37" name="TextBox 36">
            <a:extLst>
              <a:ext uri="{FF2B5EF4-FFF2-40B4-BE49-F238E27FC236}">
                <a16:creationId xmlns:a16="http://schemas.microsoft.com/office/drawing/2014/main" id="{2ACA1FB4-3944-4684-A300-348A1866D1D4}"/>
              </a:ext>
            </a:extLst>
          </p:cNvPr>
          <p:cNvSpPr txBox="1"/>
          <p:nvPr/>
        </p:nvSpPr>
        <p:spPr>
          <a:xfrm>
            <a:off x="9356931" y="5994094"/>
            <a:ext cx="2459984"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Office 365 &amp; SD-WAN</a:t>
            </a:r>
          </a:p>
        </p:txBody>
      </p:sp>
      <p:sp>
        <p:nvSpPr>
          <p:cNvPr id="40" name="TextBox 39">
            <a:extLst>
              <a:ext uri="{FF2B5EF4-FFF2-40B4-BE49-F238E27FC236}">
                <a16:creationId xmlns:a16="http://schemas.microsoft.com/office/drawing/2014/main" id="{92456CB0-6E16-4E8C-8B73-381BB41C0C24}"/>
              </a:ext>
            </a:extLst>
          </p:cNvPr>
          <p:cNvSpPr txBox="1"/>
          <p:nvPr/>
        </p:nvSpPr>
        <p:spPr>
          <a:xfrm>
            <a:off x="6387398" y="285037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Granular Policy Engine</a:t>
            </a:r>
          </a:p>
        </p:txBody>
      </p:sp>
      <p:sp>
        <p:nvSpPr>
          <p:cNvPr id="42" name="TextBox 41">
            <a:extLst>
              <a:ext uri="{FF2B5EF4-FFF2-40B4-BE49-F238E27FC236}">
                <a16:creationId xmlns:a16="http://schemas.microsoft.com/office/drawing/2014/main" id="{F23BA2EB-E05C-4DF3-B32F-939E42A4FF85}"/>
              </a:ext>
            </a:extLst>
          </p:cNvPr>
          <p:cNvSpPr txBox="1"/>
          <p:nvPr/>
        </p:nvSpPr>
        <p:spPr>
          <a:xfrm>
            <a:off x="6349702"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Monitoring</a:t>
            </a:r>
          </a:p>
        </p:txBody>
      </p:sp>
      <p:sp>
        <p:nvSpPr>
          <p:cNvPr id="43" name="TextBox 42">
            <a:extLst>
              <a:ext uri="{FF2B5EF4-FFF2-40B4-BE49-F238E27FC236}">
                <a16:creationId xmlns:a16="http://schemas.microsoft.com/office/drawing/2014/main" id="{0BE2BC77-9534-4C9A-B469-2B991BEC2320}"/>
              </a:ext>
            </a:extLst>
          </p:cNvPr>
          <p:cNvSpPr txBox="1"/>
          <p:nvPr/>
        </p:nvSpPr>
        <p:spPr>
          <a:xfrm>
            <a:off x="6337986" y="598221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Analytics</a:t>
            </a:r>
          </a:p>
        </p:txBody>
      </p:sp>
      <p:cxnSp>
        <p:nvCxnSpPr>
          <p:cNvPr id="59" name="Straight Connector 58">
            <a:extLst>
              <a:ext uri="{FF2B5EF4-FFF2-40B4-BE49-F238E27FC236}">
                <a16:creationId xmlns:a16="http://schemas.microsoft.com/office/drawing/2014/main" id="{E7280762-AE4B-4760-A7B2-DF735066E1CD}"/>
              </a:ext>
            </a:extLst>
          </p:cNvPr>
          <p:cNvCxnSpPr>
            <a:cxnSpLocks/>
          </p:cNvCxnSpPr>
          <p:nvPr/>
        </p:nvCxnSpPr>
        <p:spPr>
          <a:xfrm>
            <a:off x="9006425" y="1726422"/>
            <a:ext cx="0" cy="4409841"/>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B830B03-6E31-415D-BF19-B54A47B28B5B}"/>
              </a:ext>
            </a:extLst>
          </p:cNvPr>
          <p:cNvGrpSpPr/>
          <p:nvPr/>
        </p:nvGrpSpPr>
        <p:grpSpPr>
          <a:xfrm>
            <a:off x="1539002" y="2051161"/>
            <a:ext cx="557368" cy="518227"/>
            <a:chOff x="3776663" y="3652838"/>
            <a:chExt cx="1290638" cy="1274762"/>
          </a:xfrm>
          <a:solidFill>
            <a:schemeClr val="accent1"/>
          </a:solidFill>
        </p:grpSpPr>
        <p:sp>
          <p:nvSpPr>
            <p:cNvPr id="53" name="Freeform 183">
              <a:extLst>
                <a:ext uri="{FF2B5EF4-FFF2-40B4-BE49-F238E27FC236}">
                  <a16:creationId xmlns:a16="http://schemas.microsoft.com/office/drawing/2014/main" id="{DC4DFE75-6C57-4737-9CA1-9C60B20D3FEF}"/>
                </a:ext>
              </a:extLst>
            </p:cNvPr>
            <p:cNvSpPr>
              <a:spLocks noEditPoints="1"/>
            </p:cNvSpPr>
            <p:nvPr/>
          </p:nvSpPr>
          <p:spPr bwMode="auto">
            <a:xfrm>
              <a:off x="4073525" y="3975100"/>
              <a:ext cx="441325" cy="682625"/>
            </a:xfrm>
            <a:custGeom>
              <a:avLst/>
              <a:gdLst>
                <a:gd name="T0" fmla="*/ 95 w 118"/>
                <a:gd name="T1" fmla="*/ 65 h 182"/>
                <a:gd name="T2" fmla="*/ 62 w 118"/>
                <a:gd name="T3" fmla="*/ 1 h 182"/>
                <a:gd name="T4" fmla="*/ 60 w 118"/>
                <a:gd name="T5" fmla="*/ 0 h 182"/>
                <a:gd name="T6" fmla="*/ 60 w 118"/>
                <a:gd name="T7" fmla="*/ 2 h 182"/>
                <a:gd name="T8" fmla="*/ 87 w 118"/>
                <a:gd name="T9" fmla="*/ 74 h 182"/>
                <a:gd name="T10" fmla="*/ 1 w 118"/>
                <a:gd name="T11" fmla="*/ 179 h 182"/>
                <a:gd name="T12" fmla="*/ 1 w 118"/>
                <a:gd name="T13" fmla="*/ 182 h 182"/>
                <a:gd name="T14" fmla="*/ 4 w 118"/>
                <a:gd name="T15" fmla="*/ 182 h 182"/>
                <a:gd name="T16" fmla="*/ 95 w 118"/>
                <a:gd name="T17" fmla="*/ 94 h 182"/>
                <a:gd name="T18" fmla="*/ 97 w 118"/>
                <a:gd name="T19" fmla="*/ 98 h 182"/>
                <a:gd name="T20" fmla="*/ 97 w 118"/>
                <a:gd name="T21" fmla="*/ 99 h 182"/>
                <a:gd name="T22" fmla="*/ 107 w 118"/>
                <a:gd name="T23" fmla="*/ 102 h 182"/>
                <a:gd name="T24" fmla="*/ 110 w 118"/>
                <a:gd name="T25" fmla="*/ 92 h 182"/>
                <a:gd name="T26" fmla="*/ 105 w 118"/>
                <a:gd name="T27" fmla="*/ 84 h 182"/>
                <a:gd name="T28" fmla="*/ 114 w 118"/>
                <a:gd name="T29" fmla="*/ 75 h 182"/>
                <a:gd name="T30" fmla="*/ 115 w 118"/>
                <a:gd name="T31" fmla="*/ 75 h 182"/>
                <a:gd name="T32" fmla="*/ 113 w 118"/>
                <a:gd name="T33" fmla="*/ 60 h 182"/>
                <a:gd name="T34" fmla="*/ 98 w 118"/>
                <a:gd name="T35" fmla="*/ 61 h 182"/>
                <a:gd name="T36" fmla="*/ 95 w 118"/>
                <a:gd name="T37" fmla="*/ 65 h 182"/>
                <a:gd name="T38" fmla="*/ 101 w 118"/>
                <a:gd name="T39" fmla="*/ 81 h 182"/>
                <a:gd name="T40" fmla="*/ 96 w 118"/>
                <a:gd name="T41" fmla="*/ 86 h 182"/>
                <a:gd name="T42" fmla="*/ 92 w 118"/>
                <a:gd name="T43" fmla="*/ 81 h 182"/>
                <a:gd name="T44" fmla="*/ 96 w 118"/>
                <a:gd name="T45" fmla="*/ 77 h 182"/>
                <a:gd name="T46" fmla="*/ 101 w 118"/>
                <a:gd name="T47" fmla="*/ 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82">
                  <a:moveTo>
                    <a:pt x="95" y="65"/>
                  </a:moveTo>
                  <a:cubicBezTo>
                    <a:pt x="62" y="1"/>
                    <a:pt x="62" y="1"/>
                    <a:pt x="62" y="1"/>
                  </a:cubicBezTo>
                  <a:cubicBezTo>
                    <a:pt x="62" y="0"/>
                    <a:pt x="61" y="0"/>
                    <a:pt x="60" y="0"/>
                  </a:cubicBezTo>
                  <a:cubicBezTo>
                    <a:pt x="60" y="0"/>
                    <a:pt x="59" y="1"/>
                    <a:pt x="60" y="2"/>
                  </a:cubicBezTo>
                  <a:cubicBezTo>
                    <a:pt x="87" y="74"/>
                    <a:pt x="87" y="74"/>
                    <a:pt x="87" y="74"/>
                  </a:cubicBezTo>
                  <a:cubicBezTo>
                    <a:pt x="1" y="179"/>
                    <a:pt x="1" y="179"/>
                    <a:pt x="1" y="179"/>
                  </a:cubicBezTo>
                  <a:cubicBezTo>
                    <a:pt x="0" y="180"/>
                    <a:pt x="0" y="181"/>
                    <a:pt x="1" y="182"/>
                  </a:cubicBezTo>
                  <a:cubicBezTo>
                    <a:pt x="2" y="182"/>
                    <a:pt x="3" y="182"/>
                    <a:pt x="4" y="182"/>
                  </a:cubicBezTo>
                  <a:cubicBezTo>
                    <a:pt x="95" y="94"/>
                    <a:pt x="95" y="94"/>
                    <a:pt x="95" y="94"/>
                  </a:cubicBezTo>
                  <a:cubicBezTo>
                    <a:pt x="97" y="98"/>
                    <a:pt x="97" y="98"/>
                    <a:pt x="97" y="98"/>
                  </a:cubicBezTo>
                  <a:cubicBezTo>
                    <a:pt x="97" y="99"/>
                    <a:pt x="97" y="99"/>
                    <a:pt x="97" y="99"/>
                  </a:cubicBezTo>
                  <a:cubicBezTo>
                    <a:pt x="99" y="102"/>
                    <a:pt x="103" y="104"/>
                    <a:pt x="107" y="102"/>
                  </a:cubicBezTo>
                  <a:cubicBezTo>
                    <a:pt x="110" y="100"/>
                    <a:pt x="111" y="96"/>
                    <a:pt x="110" y="92"/>
                  </a:cubicBezTo>
                  <a:cubicBezTo>
                    <a:pt x="105" y="84"/>
                    <a:pt x="105" y="84"/>
                    <a:pt x="105" y="84"/>
                  </a:cubicBezTo>
                  <a:cubicBezTo>
                    <a:pt x="114" y="75"/>
                    <a:pt x="114" y="75"/>
                    <a:pt x="114" y="75"/>
                  </a:cubicBezTo>
                  <a:cubicBezTo>
                    <a:pt x="115" y="75"/>
                    <a:pt x="115" y="75"/>
                    <a:pt x="115" y="75"/>
                  </a:cubicBezTo>
                  <a:cubicBezTo>
                    <a:pt x="118" y="70"/>
                    <a:pt x="118" y="63"/>
                    <a:pt x="113" y="60"/>
                  </a:cubicBezTo>
                  <a:cubicBezTo>
                    <a:pt x="109" y="56"/>
                    <a:pt x="102" y="57"/>
                    <a:pt x="98" y="61"/>
                  </a:cubicBezTo>
                  <a:lnTo>
                    <a:pt x="95" y="65"/>
                  </a:lnTo>
                  <a:close/>
                  <a:moveTo>
                    <a:pt x="101" y="81"/>
                  </a:moveTo>
                  <a:cubicBezTo>
                    <a:pt x="101" y="84"/>
                    <a:pt x="99" y="86"/>
                    <a:pt x="96" y="86"/>
                  </a:cubicBezTo>
                  <a:cubicBezTo>
                    <a:pt x="94" y="86"/>
                    <a:pt x="92" y="84"/>
                    <a:pt x="92" y="81"/>
                  </a:cubicBezTo>
                  <a:cubicBezTo>
                    <a:pt x="92" y="79"/>
                    <a:pt x="94" y="77"/>
                    <a:pt x="96" y="77"/>
                  </a:cubicBezTo>
                  <a:cubicBezTo>
                    <a:pt x="99" y="77"/>
                    <a:pt x="101" y="79"/>
                    <a:pt x="101" y="8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4" name="Freeform 184">
              <a:extLst>
                <a:ext uri="{FF2B5EF4-FFF2-40B4-BE49-F238E27FC236}">
                  <a16:creationId xmlns:a16="http://schemas.microsoft.com/office/drawing/2014/main" id="{179A3030-8D90-4503-BBFB-64A42E7FDFA1}"/>
                </a:ext>
              </a:extLst>
            </p:cNvPr>
            <p:cNvSpPr>
              <a:spLocks/>
            </p:cNvSpPr>
            <p:nvPr/>
          </p:nvSpPr>
          <p:spPr bwMode="auto">
            <a:xfrm>
              <a:off x="3776663" y="3652838"/>
              <a:ext cx="1290638" cy="1274762"/>
            </a:xfrm>
            <a:custGeom>
              <a:avLst/>
              <a:gdLst>
                <a:gd name="T0" fmla="*/ 344 w 344"/>
                <a:gd name="T1" fmla="*/ 164 h 340"/>
                <a:gd name="T2" fmla="*/ 325 w 344"/>
                <a:gd name="T3" fmla="*/ 91 h 340"/>
                <a:gd name="T4" fmla="*/ 315 w 344"/>
                <a:gd name="T5" fmla="*/ 75 h 340"/>
                <a:gd name="T6" fmla="*/ 299 w 344"/>
                <a:gd name="T7" fmla="*/ 54 h 340"/>
                <a:gd name="T8" fmla="*/ 287 w 344"/>
                <a:gd name="T9" fmla="*/ 53 h 340"/>
                <a:gd name="T10" fmla="*/ 304 w 344"/>
                <a:gd name="T11" fmla="*/ 73 h 340"/>
                <a:gd name="T12" fmla="*/ 308 w 344"/>
                <a:gd name="T13" fmla="*/ 82 h 340"/>
                <a:gd name="T14" fmla="*/ 298 w 344"/>
                <a:gd name="T15" fmla="*/ 108 h 340"/>
                <a:gd name="T16" fmla="*/ 321 w 344"/>
                <a:gd name="T17" fmla="*/ 104 h 340"/>
                <a:gd name="T18" fmla="*/ 311 w 344"/>
                <a:gd name="T19" fmla="*/ 158 h 340"/>
                <a:gd name="T20" fmla="*/ 333 w 344"/>
                <a:gd name="T21" fmla="*/ 176 h 340"/>
                <a:gd name="T22" fmla="*/ 329 w 344"/>
                <a:gd name="T23" fmla="*/ 200 h 340"/>
                <a:gd name="T24" fmla="*/ 323 w 344"/>
                <a:gd name="T25" fmla="*/ 222 h 340"/>
                <a:gd name="T26" fmla="*/ 285 w 344"/>
                <a:gd name="T27" fmla="*/ 229 h 340"/>
                <a:gd name="T28" fmla="*/ 287 w 344"/>
                <a:gd name="T29" fmla="*/ 277 h 340"/>
                <a:gd name="T30" fmla="*/ 237 w 344"/>
                <a:gd name="T31" fmla="*/ 277 h 340"/>
                <a:gd name="T32" fmla="*/ 228 w 344"/>
                <a:gd name="T33" fmla="*/ 314 h 340"/>
                <a:gd name="T34" fmla="*/ 184 w 344"/>
                <a:gd name="T35" fmla="*/ 303 h 340"/>
                <a:gd name="T36" fmla="*/ 166 w 344"/>
                <a:gd name="T37" fmla="*/ 322 h 340"/>
                <a:gd name="T38" fmla="*/ 139 w 344"/>
                <a:gd name="T39" fmla="*/ 317 h 340"/>
                <a:gd name="T40" fmla="*/ 107 w 344"/>
                <a:gd name="T41" fmla="*/ 306 h 340"/>
                <a:gd name="T42" fmla="*/ 101 w 344"/>
                <a:gd name="T43" fmla="*/ 281 h 340"/>
                <a:gd name="T44" fmla="*/ 47 w 344"/>
                <a:gd name="T45" fmla="*/ 250 h 340"/>
                <a:gd name="T46" fmla="*/ 53 w 344"/>
                <a:gd name="T47" fmla="*/ 226 h 340"/>
                <a:gd name="T48" fmla="*/ 24 w 344"/>
                <a:gd name="T49" fmla="*/ 176 h 340"/>
                <a:gd name="T50" fmla="*/ 39 w 344"/>
                <a:gd name="T51" fmla="*/ 158 h 340"/>
                <a:gd name="T52" fmla="*/ 29 w 344"/>
                <a:gd name="T53" fmla="*/ 128 h 340"/>
                <a:gd name="T54" fmla="*/ 65 w 344"/>
                <a:gd name="T55" fmla="*/ 105 h 340"/>
                <a:gd name="T56" fmla="*/ 49 w 344"/>
                <a:gd name="T57" fmla="*/ 85 h 340"/>
                <a:gd name="T58" fmla="*/ 80 w 344"/>
                <a:gd name="T59" fmla="*/ 51 h 340"/>
                <a:gd name="T60" fmla="*/ 91 w 344"/>
                <a:gd name="T61" fmla="*/ 60 h 340"/>
                <a:gd name="T62" fmla="*/ 142 w 344"/>
                <a:gd name="T63" fmla="*/ 3 h 340"/>
                <a:gd name="T64" fmla="*/ 69 w 344"/>
                <a:gd name="T65" fmla="*/ 8 h 340"/>
                <a:gd name="T66" fmla="*/ 62 w 344"/>
                <a:gd name="T67" fmla="*/ 31 h 340"/>
                <a:gd name="T68" fmla="*/ 5 w 344"/>
                <a:gd name="T69" fmla="*/ 122 h 340"/>
                <a:gd name="T70" fmla="*/ 0 w 344"/>
                <a:gd name="T71" fmla="*/ 154 h 340"/>
                <a:gd name="T72" fmla="*/ 0 w 344"/>
                <a:gd name="T73" fmla="*/ 166 h 340"/>
                <a:gd name="T74" fmla="*/ 0 w 344"/>
                <a:gd name="T75" fmla="*/ 170 h 340"/>
                <a:gd name="T76" fmla="*/ 79 w 344"/>
                <a:gd name="T77" fmla="*/ 312 h 340"/>
                <a:gd name="T78" fmla="*/ 135 w 344"/>
                <a:gd name="T79" fmla="*/ 335 h 340"/>
                <a:gd name="T80" fmla="*/ 174 w 344"/>
                <a:gd name="T81" fmla="*/ 340 h 340"/>
                <a:gd name="T82" fmla="*/ 176 w 344"/>
                <a:gd name="T83" fmla="*/ 340 h 340"/>
                <a:gd name="T84" fmla="*/ 184 w 344"/>
                <a:gd name="T85" fmla="*/ 339 h 340"/>
                <a:gd name="T86" fmla="*/ 297 w 344"/>
                <a:gd name="T87" fmla="*/ 287 h 340"/>
                <a:gd name="T88" fmla="*/ 339 w 344"/>
                <a:gd name="T89" fmla="*/ 211 h 340"/>
                <a:gd name="T90" fmla="*/ 344 w 344"/>
                <a:gd name="T91" fmla="*/ 179 h 340"/>
                <a:gd name="T92" fmla="*/ 344 w 344"/>
                <a:gd name="T93" fmla="*/ 16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340">
                  <a:moveTo>
                    <a:pt x="344" y="167"/>
                  </a:moveTo>
                  <a:cubicBezTo>
                    <a:pt x="344" y="166"/>
                    <a:pt x="344" y="166"/>
                    <a:pt x="344" y="166"/>
                  </a:cubicBezTo>
                  <a:cubicBezTo>
                    <a:pt x="344" y="164"/>
                    <a:pt x="344" y="164"/>
                    <a:pt x="344" y="164"/>
                  </a:cubicBezTo>
                  <a:cubicBezTo>
                    <a:pt x="344" y="144"/>
                    <a:pt x="339" y="126"/>
                    <a:pt x="334" y="111"/>
                  </a:cubicBezTo>
                  <a:cubicBezTo>
                    <a:pt x="333" y="108"/>
                    <a:pt x="331" y="104"/>
                    <a:pt x="330" y="100"/>
                  </a:cubicBezTo>
                  <a:cubicBezTo>
                    <a:pt x="328" y="97"/>
                    <a:pt x="327" y="94"/>
                    <a:pt x="325" y="91"/>
                  </a:cubicBezTo>
                  <a:cubicBezTo>
                    <a:pt x="324" y="89"/>
                    <a:pt x="324" y="88"/>
                    <a:pt x="323" y="86"/>
                  </a:cubicBezTo>
                  <a:cubicBezTo>
                    <a:pt x="322" y="85"/>
                    <a:pt x="321" y="84"/>
                    <a:pt x="320" y="82"/>
                  </a:cubicBezTo>
                  <a:cubicBezTo>
                    <a:pt x="319" y="80"/>
                    <a:pt x="317" y="77"/>
                    <a:pt x="315" y="75"/>
                  </a:cubicBezTo>
                  <a:cubicBezTo>
                    <a:pt x="314" y="72"/>
                    <a:pt x="312" y="70"/>
                    <a:pt x="311" y="68"/>
                  </a:cubicBezTo>
                  <a:cubicBezTo>
                    <a:pt x="309" y="66"/>
                    <a:pt x="307" y="64"/>
                    <a:pt x="306" y="62"/>
                  </a:cubicBezTo>
                  <a:cubicBezTo>
                    <a:pt x="303" y="59"/>
                    <a:pt x="301" y="56"/>
                    <a:pt x="299" y="54"/>
                  </a:cubicBezTo>
                  <a:cubicBezTo>
                    <a:pt x="295" y="50"/>
                    <a:pt x="292" y="47"/>
                    <a:pt x="292" y="47"/>
                  </a:cubicBezTo>
                  <a:cubicBezTo>
                    <a:pt x="291" y="46"/>
                    <a:pt x="288" y="46"/>
                    <a:pt x="287" y="47"/>
                  </a:cubicBezTo>
                  <a:cubicBezTo>
                    <a:pt x="285" y="49"/>
                    <a:pt x="285" y="51"/>
                    <a:pt x="287" y="53"/>
                  </a:cubicBezTo>
                  <a:cubicBezTo>
                    <a:pt x="287" y="53"/>
                    <a:pt x="289" y="55"/>
                    <a:pt x="293" y="60"/>
                  </a:cubicBezTo>
                  <a:cubicBezTo>
                    <a:pt x="295" y="62"/>
                    <a:pt x="297" y="64"/>
                    <a:pt x="300" y="68"/>
                  </a:cubicBezTo>
                  <a:cubicBezTo>
                    <a:pt x="301" y="69"/>
                    <a:pt x="302" y="71"/>
                    <a:pt x="304" y="73"/>
                  </a:cubicBezTo>
                  <a:cubicBezTo>
                    <a:pt x="305" y="75"/>
                    <a:pt x="307" y="77"/>
                    <a:pt x="308" y="79"/>
                  </a:cubicBezTo>
                  <a:cubicBezTo>
                    <a:pt x="308" y="80"/>
                    <a:pt x="309" y="81"/>
                    <a:pt x="309" y="81"/>
                  </a:cubicBezTo>
                  <a:cubicBezTo>
                    <a:pt x="309" y="81"/>
                    <a:pt x="309" y="82"/>
                    <a:pt x="308" y="82"/>
                  </a:cubicBezTo>
                  <a:cubicBezTo>
                    <a:pt x="289" y="93"/>
                    <a:pt x="289" y="93"/>
                    <a:pt x="289" y="93"/>
                  </a:cubicBezTo>
                  <a:cubicBezTo>
                    <a:pt x="284" y="95"/>
                    <a:pt x="283" y="101"/>
                    <a:pt x="285" y="105"/>
                  </a:cubicBezTo>
                  <a:cubicBezTo>
                    <a:pt x="288" y="109"/>
                    <a:pt x="293" y="111"/>
                    <a:pt x="298" y="108"/>
                  </a:cubicBezTo>
                  <a:cubicBezTo>
                    <a:pt x="317" y="97"/>
                    <a:pt x="317" y="97"/>
                    <a:pt x="317" y="97"/>
                  </a:cubicBezTo>
                  <a:cubicBezTo>
                    <a:pt x="317" y="97"/>
                    <a:pt x="318" y="97"/>
                    <a:pt x="318" y="97"/>
                  </a:cubicBezTo>
                  <a:cubicBezTo>
                    <a:pt x="319" y="99"/>
                    <a:pt x="320" y="102"/>
                    <a:pt x="321" y="104"/>
                  </a:cubicBezTo>
                  <a:cubicBezTo>
                    <a:pt x="322" y="108"/>
                    <a:pt x="324" y="111"/>
                    <a:pt x="325" y="115"/>
                  </a:cubicBezTo>
                  <a:cubicBezTo>
                    <a:pt x="329" y="127"/>
                    <a:pt x="333" y="142"/>
                    <a:pt x="333" y="158"/>
                  </a:cubicBezTo>
                  <a:cubicBezTo>
                    <a:pt x="311" y="158"/>
                    <a:pt x="311" y="158"/>
                    <a:pt x="311" y="158"/>
                  </a:cubicBezTo>
                  <a:cubicBezTo>
                    <a:pt x="306" y="158"/>
                    <a:pt x="302" y="162"/>
                    <a:pt x="302" y="167"/>
                  </a:cubicBezTo>
                  <a:cubicBezTo>
                    <a:pt x="302" y="172"/>
                    <a:pt x="306" y="176"/>
                    <a:pt x="311" y="176"/>
                  </a:cubicBezTo>
                  <a:cubicBezTo>
                    <a:pt x="333" y="176"/>
                    <a:pt x="333" y="176"/>
                    <a:pt x="333" y="176"/>
                  </a:cubicBezTo>
                  <a:cubicBezTo>
                    <a:pt x="333" y="177"/>
                    <a:pt x="333" y="178"/>
                    <a:pt x="333" y="178"/>
                  </a:cubicBezTo>
                  <a:cubicBezTo>
                    <a:pt x="333" y="183"/>
                    <a:pt x="332" y="188"/>
                    <a:pt x="331" y="193"/>
                  </a:cubicBezTo>
                  <a:cubicBezTo>
                    <a:pt x="330" y="195"/>
                    <a:pt x="330" y="198"/>
                    <a:pt x="329" y="200"/>
                  </a:cubicBezTo>
                  <a:cubicBezTo>
                    <a:pt x="329" y="203"/>
                    <a:pt x="328" y="205"/>
                    <a:pt x="327" y="207"/>
                  </a:cubicBezTo>
                  <a:cubicBezTo>
                    <a:pt x="327" y="210"/>
                    <a:pt x="326" y="212"/>
                    <a:pt x="325" y="215"/>
                  </a:cubicBezTo>
                  <a:cubicBezTo>
                    <a:pt x="324" y="217"/>
                    <a:pt x="324" y="220"/>
                    <a:pt x="323" y="222"/>
                  </a:cubicBezTo>
                  <a:cubicBezTo>
                    <a:pt x="321" y="227"/>
                    <a:pt x="319" y="232"/>
                    <a:pt x="316" y="237"/>
                  </a:cubicBezTo>
                  <a:cubicBezTo>
                    <a:pt x="298" y="226"/>
                    <a:pt x="298" y="226"/>
                    <a:pt x="298" y="226"/>
                  </a:cubicBezTo>
                  <a:cubicBezTo>
                    <a:pt x="293" y="224"/>
                    <a:pt x="288" y="225"/>
                    <a:pt x="285" y="229"/>
                  </a:cubicBezTo>
                  <a:cubicBezTo>
                    <a:pt x="283" y="234"/>
                    <a:pt x="284" y="239"/>
                    <a:pt x="289" y="242"/>
                  </a:cubicBezTo>
                  <a:cubicBezTo>
                    <a:pt x="307" y="252"/>
                    <a:pt x="307" y="252"/>
                    <a:pt x="307" y="252"/>
                  </a:cubicBezTo>
                  <a:cubicBezTo>
                    <a:pt x="301" y="261"/>
                    <a:pt x="295" y="269"/>
                    <a:pt x="287" y="277"/>
                  </a:cubicBezTo>
                  <a:cubicBezTo>
                    <a:pt x="279" y="285"/>
                    <a:pt x="270" y="292"/>
                    <a:pt x="260" y="299"/>
                  </a:cubicBezTo>
                  <a:cubicBezTo>
                    <a:pt x="250" y="281"/>
                    <a:pt x="250" y="281"/>
                    <a:pt x="250" y="281"/>
                  </a:cubicBezTo>
                  <a:cubicBezTo>
                    <a:pt x="247" y="277"/>
                    <a:pt x="242" y="275"/>
                    <a:pt x="237" y="277"/>
                  </a:cubicBezTo>
                  <a:cubicBezTo>
                    <a:pt x="233" y="280"/>
                    <a:pt x="232" y="285"/>
                    <a:pt x="234" y="290"/>
                  </a:cubicBezTo>
                  <a:cubicBezTo>
                    <a:pt x="244" y="307"/>
                    <a:pt x="244" y="307"/>
                    <a:pt x="244" y="307"/>
                  </a:cubicBezTo>
                  <a:cubicBezTo>
                    <a:pt x="239" y="310"/>
                    <a:pt x="233" y="312"/>
                    <a:pt x="228" y="314"/>
                  </a:cubicBezTo>
                  <a:cubicBezTo>
                    <a:pt x="216" y="318"/>
                    <a:pt x="205" y="320"/>
                    <a:pt x="193" y="322"/>
                  </a:cubicBezTo>
                  <a:cubicBezTo>
                    <a:pt x="190" y="322"/>
                    <a:pt x="187" y="322"/>
                    <a:pt x="184" y="322"/>
                  </a:cubicBezTo>
                  <a:cubicBezTo>
                    <a:pt x="184" y="303"/>
                    <a:pt x="184" y="303"/>
                    <a:pt x="184" y="303"/>
                  </a:cubicBezTo>
                  <a:cubicBezTo>
                    <a:pt x="184" y="298"/>
                    <a:pt x="180" y="294"/>
                    <a:pt x="175" y="294"/>
                  </a:cubicBezTo>
                  <a:cubicBezTo>
                    <a:pt x="170" y="294"/>
                    <a:pt x="166" y="298"/>
                    <a:pt x="166" y="303"/>
                  </a:cubicBezTo>
                  <a:cubicBezTo>
                    <a:pt x="166" y="322"/>
                    <a:pt x="166" y="322"/>
                    <a:pt x="166" y="322"/>
                  </a:cubicBezTo>
                  <a:cubicBezTo>
                    <a:pt x="165" y="322"/>
                    <a:pt x="165" y="322"/>
                    <a:pt x="165" y="322"/>
                  </a:cubicBezTo>
                  <a:cubicBezTo>
                    <a:pt x="162" y="321"/>
                    <a:pt x="159" y="321"/>
                    <a:pt x="156" y="321"/>
                  </a:cubicBezTo>
                  <a:cubicBezTo>
                    <a:pt x="150" y="320"/>
                    <a:pt x="145" y="319"/>
                    <a:pt x="139" y="317"/>
                  </a:cubicBezTo>
                  <a:cubicBezTo>
                    <a:pt x="130" y="315"/>
                    <a:pt x="130" y="315"/>
                    <a:pt x="130" y="315"/>
                  </a:cubicBezTo>
                  <a:cubicBezTo>
                    <a:pt x="127" y="314"/>
                    <a:pt x="125" y="313"/>
                    <a:pt x="122" y="312"/>
                  </a:cubicBezTo>
                  <a:cubicBezTo>
                    <a:pt x="117" y="310"/>
                    <a:pt x="112" y="308"/>
                    <a:pt x="107" y="306"/>
                  </a:cubicBezTo>
                  <a:cubicBezTo>
                    <a:pt x="116" y="290"/>
                    <a:pt x="116" y="290"/>
                    <a:pt x="116" y="290"/>
                  </a:cubicBezTo>
                  <a:cubicBezTo>
                    <a:pt x="119" y="285"/>
                    <a:pt x="117" y="280"/>
                    <a:pt x="113" y="277"/>
                  </a:cubicBezTo>
                  <a:cubicBezTo>
                    <a:pt x="109" y="275"/>
                    <a:pt x="103" y="277"/>
                    <a:pt x="101" y="281"/>
                  </a:cubicBezTo>
                  <a:cubicBezTo>
                    <a:pt x="92" y="297"/>
                    <a:pt x="92" y="297"/>
                    <a:pt x="92" y="297"/>
                  </a:cubicBezTo>
                  <a:cubicBezTo>
                    <a:pt x="91" y="296"/>
                    <a:pt x="91" y="296"/>
                    <a:pt x="90" y="296"/>
                  </a:cubicBezTo>
                  <a:cubicBezTo>
                    <a:pt x="72" y="283"/>
                    <a:pt x="58" y="268"/>
                    <a:pt x="47" y="250"/>
                  </a:cubicBezTo>
                  <a:cubicBezTo>
                    <a:pt x="61" y="242"/>
                    <a:pt x="61" y="242"/>
                    <a:pt x="61" y="242"/>
                  </a:cubicBezTo>
                  <a:cubicBezTo>
                    <a:pt x="66" y="239"/>
                    <a:pt x="68" y="234"/>
                    <a:pt x="65" y="229"/>
                  </a:cubicBezTo>
                  <a:cubicBezTo>
                    <a:pt x="63" y="225"/>
                    <a:pt x="57" y="224"/>
                    <a:pt x="53" y="226"/>
                  </a:cubicBezTo>
                  <a:cubicBezTo>
                    <a:pt x="38" y="234"/>
                    <a:pt x="38" y="234"/>
                    <a:pt x="38" y="234"/>
                  </a:cubicBezTo>
                  <a:cubicBezTo>
                    <a:pt x="30" y="218"/>
                    <a:pt x="26" y="201"/>
                    <a:pt x="24" y="185"/>
                  </a:cubicBezTo>
                  <a:cubicBezTo>
                    <a:pt x="24" y="182"/>
                    <a:pt x="24" y="179"/>
                    <a:pt x="24" y="176"/>
                  </a:cubicBezTo>
                  <a:cubicBezTo>
                    <a:pt x="39" y="176"/>
                    <a:pt x="39" y="176"/>
                    <a:pt x="39" y="176"/>
                  </a:cubicBezTo>
                  <a:cubicBezTo>
                    <a:pt x="45" y="176"/>
                    <a:pt x="49" y="172"/>
                    <a:pt x="49" y="167"/>
                  </a:cubicBezTo>
                  <a:cubicBezTo>
                    <a:pt x="49" y="162"/>
                    <a:pt x="45" y="158"/>
                    <a:pt x="39" y="158"/>
                  </a:cubicBezTo>
                  <a:cubicBezTo>
                    <a:pt x="24" y="158"/>
                    <a:pt x="24" y="158"/>
                    <a:pt x="24" y="158"/>
                  </a:cubicBezTo>
                  <a:cubicBezTo>
                    <a:pt x="24" y="157"/>
                    <a:pt x="24" y="156"/>
                    <a:pt x="24" y="155"/>
                  </a:cubicBezTo>
                  <a:cubicBezTo>
                    <a:pt x="25" y="146"/>
                    <a:pt x="27" y="136"/>
                    <a:pt x="29" y="128"/>
                  </a:cubicBezTo>
                  <a:cubicBezTo>
                    <a:pt x="32" y="118"/>
                    <a:pt x="35" y="109"/>
                    <a:pt x="39" y="101"/>
                  </a:cubicBezTo>
                  <a:cubicBezTo>
                    <a:pt x="53" y="108"/>
                    <a:pt x="53" y="108"/>
                    <a:pt x="53" y="108"/>
                  </a:cubicBezTo>
                  <a:cubicBezTo>
                    <a:pt x="57" y="111"/>
                    <a:pt x="63" y="109"/>
                    <a:pt x="65" y="105"/>
                  </a:cubicBezTo>
                  <a:cubicBezTo>
                    <a:pt x="68" y="101"/>
                    <a:pt x="66" y="95"/>
                    <a:pt x="61" y="93"/>
                  </a:cubicBezTo>
                  <a:cubicBezTo>
                    <a:pt x="49" y="85"/>
                    <a:pt x="49" y="85"/>
                    <a:pt x="49" y="85"/>
                  </a:cubicBezTo>
                  <a:cubicBezTo>
                    <a:pt x="49" y="85"/>
                    <a:pt x="49" y="85"/>
                    <a:pt x="49" y="85"/>
                  </a:cubicBezTo>
                  <a:cubicBezTo>
                    <a:pt x="57" y="73"/>
                    <a:pt x="66" y="64"/>
                    <a:pt x="73" y="57"/>
                  </a:cubicBezTo>
                  <a:cubicBezTo>
                    <a:pt x="75" y="55"/>
                    <a:pt x="77" y="53"/>
                    <a:pt x="79" y="52"/>
                  </a:cubicBezTo>
                  <a:cubicBezTo>
                    <a:pt x="79" y="52"/>
                    <a:pt x="80" y="51"/>
                    <a:pt x="80" y="51"/>
                  </a:cubicBezTo>
                  <a:cubicBezTo>
                    <a:pt x="82" y="57"/>
                    <a:pt x="82" y="57"/>
                    <a:pt x="82" y="57"/>
                  </a:cubicBezTo>
                  <a:cubicBezTo>
                    <a:pt x="82" y="59"/>
                    <a:pt x="84" y="60"/>
                    <a:pt x="86" y="61"/>
                  </a:cubicBezTo>
                  <a:cubicBezTo>
                    <a:pt x="88" y="62"/>
                    <a:pt x="90" y="61"/>
                    <a:pt x="91" y="60"/>
                  </a:cubicBezTo>
                  <a:cubicBezTo>
                    <a:pt x="146" y="14"/>
                    <a:pt x="146" y="14"/>
                    <a:pt x="146" y="14"/>
                  </a:cubicBezTo>
                  <a:cubicBezTo>
                    <a:pt x="148" y="12"/>
                    <a:pt x="149" y="10"/>
                    <a:pt x="148" y="7"/>
                  </a:cubicBezTo>
                  <a:cubicBezTo>
                    <a:pt x="147" y="5"/>
                    <a:pt x="145" y="3"/>
                    <a:pt x="142" y="3"/>
                  </a:cubicBezTo>
                  <a:cubicBezTo>
                    <a:pt x="75" y="0"/>
                    <a:pt x="75" y="0"/>
                    <a:pt x="75" y="0"/>
                  </a:cubicBezTo>
                  <a:cubicBezTo>
                    <a:pt x="73" y="0"/>
                    <a:pt x="71" y="1"/>
                    <a:pt x="70" y="2"/>
                  </a:cubicBezTo>
                  <a:cubicBezTo>
                    <a:pt x="69" y="4"/>
                    <a:pt x="69" y="6"/>
                    <a:pt x="69" y="8"/>
                  </a:cubicBezTo>
                  <a:cubicBezTo>
                    <a:pt x="73" y="23"/>
                    <a:pt x="73" y="23"/>
                    <a:pt x="73" y="23"/>
                  </a:cubicBezTo>
                  <a:cubicBezTo>
                    <a:pt x="71" y="24"/>
                    <a:pt x="69" y="25"/>
                    <a:pt x="67" y="27"/>
                  </a:cubicBezTo>
                  <a:cubicBezTo>
                    <a:pt x="66" y="28"/>
                    <a:pt x="64" y="30"/>
                    <a:pt x="62" y="31"/>
                  </a:cubicBezTo>
                  <a:cubicBezTo>
                    <a:pt x="60" y="33"/>
                    <a:pt x="57" y="35"/>
                    <a:pt x="55" y="37"/>
                  </a:cubicBezTo>
                  <a:cubicBezTo>
                    <a:pt x="47" y="45"/>
                    <a:pt x="37" y="56"/>
                    <a:pt x="28" y="70"/>
                  </a:cubicBezTo>
                  <a:cubicBezTo>
                    <a:pt x="19" y="85"/>
                    <a:pt x="10" y="102"/>
                    <a:pt x="5" y="122"/>
                  </a:cubicBezTo>
                  <a:cubicBezTo>
                    <a:pt x="4" y="127"/>
                    <a:pt x="3" y="132"/>
                    <a:pt x="2" y="137"/>
                  </a:cubicBezTo>
                  <a:cubicBezTo>
                    <a:pt x="2" y="140"/>
                    <a:pt x="1" y="142"/>
                    <a:pt x="1" y="145"/>
                  </a:cubicBezTo>
                  <a:cubicBezTo>
                    <a:pt x="1" y="148"/>
                    <a:pt x="1" y="151"/>
                    <a:pt x="0" y="154"/>
                  </a:cubicBezTo>
                  <a:cubicBezTo>
                    <a:pt x="0" y="157"/>
                    <a:pt x="0" y="159"/>
                    <a:pt x="0" y="162"/>
                  </a:cubicBezTo>
                  <a:cubicBezTo>
                    <a:pt x="0" y="166"/>
                    <a:pt x="0" y="166"/>
                    <a:pt x="0" y="166"/>
                  </a:cubicBezTo>
                  <a:cubicBezTo>
                    <a:pt x="0" y="166"/>
                    <a:pt x="0" y="166"/>
                    <a:pt x="0" y="166"/>
                  </a:cubicBezTo>
                  <a:cubicBezTo>
                    <a:pt x="0" y="167"/>
                    <a:pt x="0" y="167"/>
                    <a:pt x="0" y="167"/>
                  </a:cubicBezTo>
                  <a:cubicBezTo>
                    <a:pt x="0" y="168"/>
                    <a:pt x="0" y="168"/>
                    <a:pt x="0" y="168"/>
                  </a:cubicBezTo>
                  <a:cubicBezTo>
                    <a:pt x="0" y="170"/>
                    <a:pt x="0" y="170"/>
                    <a:pt x="0" y="170"/>
                  </a:cubicBezTo>
                  <a:cubicBezTo>
                    <a:pt x="0" y="176"/>
                    <a:pt x="0" y="182"/>
                    <a:pt x="1" y="187"/>
                  </a:cubicBezTo>
                  <a:cubicBezTo>
                    <a:pt x="4" y="211"/>
                    <a:pt x="12" y="234"/>
                    <a:pt x="25" y="256"/>
                  </a:cubicBezTo>
                  <a:cubicBezTo>
                    <a:pt x="39" y="278"/>
                    <a:pt x="57" y="297"/>
                    <a:pt x="79" y="312"/>
                  </a:cubicBezTo>
                  <a:cubicBezTo>
                    <a:pt x="91" y="319"/>
                    <a:pt x="103" y="325"/>
                    <a:pt x="115" y="329"/>
                  </a:cubicBezTo>
                  <a:cubicBezTo>
                    <a:pt x="118" y="330"/>
                    <a:pt x="122" y="332"/>
                    <a:pt x="125" y="333"/>
                  </a:cubicBezTo>
                  <a:cubicBezTo>
                    <a:pt x="135" y="335"/>
                    <a:pt x="135" y="335"/>
                    <a:pt x="135" y="335"/>
                  </a:cubicBezTo>
                  <a:cubicBezTo>
                    <a:pt x="141" y="337"/>
                    <a:pt x="148" y="337"/>
                    <a:pt x="155" y="338"/>
                  </a:cubicBezTo>
                  <a:cubicBezTo>
                    <a:pt x="158" y="339"/>
                    <a:pt x="161" y="339"/>
                    <a:pt x="165" y="339"/>
                  </a:cubicBezTo>
                  <a:cubicBezTo>
                    <a:pt x="174" y="340"/>
                    <a:pt x="174" y="340"/>
                    <a:pt x="174" y="340"/>
                  </a:cubicBezTo>
                  <a:cubicBezTo>
                    <a:pt x="175" y="340"/>
                    <a:pt x="175" y="340"/>
                    <a:pt x="175" y="340"/>
                  </a:cubicBezTo>
                  <a:cubicBezTo>
                    <a:pt x="175" y="340"/>
                    <a:pt x="175" y="340"/>
                    <a:pt x="175" y="340"/>
                  </a:cubicBezTo>
                  <a:cubicBezTo>
                    <a:pt x="176" y="340"/>
                    <a:pt x="176" y="340"/>
                    <a:pt x="176" y="340"/>
                  </a:cubicBezTo>
                  <a:cubicBezTo>
                    <a:pt x="177" y="339"/>
                    <a:pt x="177" y="339"/>
                    <a:pt x="177" y="339"/>
                  </a:cubicBezTo>
                  <a:cubicBezTo>
                    <a:pt x="179" y="339"/>
                    <a:pt x="179" y="339"/>
                    <a:pt x="179" y="339"/>
                  </a:cubicBezTo>
                  <a:cubicBezTo>
                    <a:pt x="184" y="339"/>
                    <a:pt x="184" y="339"/>
                    <a:pt x="184" y="339"/>
                  </a:cubicBezTo>
                  <a:cubicBezTo>
                    <a:pt x="188" y="339"/>
                    <a:pt x="191" y="339"/>
                    <a:pt x="194" y="338"/>
                  </a:cubicBezTo>
                  <a:cubicBezTo>
                    <a:pt x="208" y="336"/>
                    <a:pt x="221" y="334"/>
                    <a:pt x="233" y="329"/>
                  </a:cubicBezTo>
                  <a:cubicBezTo>
                    <a:pt x="258" y="320"/>
                    <a:pt x="280" y="305"/>
                    <a:pt x="297" y="287"/>
                  </a:cubicBezTo>
                  <a:cubicBezTo>
                    <a:pt x="314" y="269"/>
                    <a:pt x="327" y="248"/>
                    <a:pt x="334" y="227"/>
                  </a:cubicBezTo>
                  <a:cubicBezTo>
                    <a:pt x="335" y="224"/>
                    <a:pt x="336" y="221"/>
                    <a:pt x="337" y="219"/>
                  </a:cubicBezTo>
                  <a:cubicBezTo>
                    <a:pt x="338" y="216"/>
                    <a:pt x="339" y="213"/>
                    <a:pt x="339" y="211"/>
                  </a:cubicBezTo>
                  <a:cubicBezTo>
                    <a:pt x="340" y="208"/>
                    <a:pt x="341" y="205"/>
                    <a:pt x="341" y="203"/>
                  </a:cubicBezTo>
                  <a:cubicBezTo>
                    <a:pt x="342" y="200"/>
                    <a:pt x="342" y="197"/>
                    <a:pt x="342" y="194"/>
                  </a:cubicBezTo>
                  <a:cubicBezTo>
                    <a:pt x="343" y="189"/>
                    <a:pt x="344" y="184"/>
                    <a:pt x="344" y="179"/>
                  </a:cubicBezTo>
                  <a:cubicBezTo>
                    <a:pt x="344" y="176"/>
                    <a:pt x="344" y="174"/>
                    <a:pt x="344" y="171"/>
                  </a:cubicBezTo>
                  <a:cubicBezTo>
                    <a:pt x="344" y="168"/>
                    <a:pt x="344" y="168"/>
                    <a:pt x="344" y="168"/>
                  </a:cubicBezTo>
                  <a:cubicBezTo>
                    <a:pt x="344" y="168"/>
                    <a:pt x="344" y="168"/>
                    <a:pt x="344" y="168"/>
                  </a:cubicBezTo>
                  <a:cubicBezTo>
                    <a:pt x="344" y="167"/>
                    <a:pt x="344" y="167"/>
                    <a:pt x="344" y="167"/>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5" name="Freeform 185">
              <a:extLst>
                <a:ext uri="{FF2B5EF4-FFF2-40B4-BE49-F238E27FC236}">
                  <a16:creationId xmlns:a16="http://schemas.microsoft.com/office/drawing/2014/main" id="{3EDF68CA-270B-4BB9-B388-B5C6D2196431}"/>
                </a:ext>
              </a:extLst>
            </p:cNvPr>
            <p:cNvSpPr>
              <a:spLocks/>
            </p:cNvSpPr>
            <p:nvPr/>
          </p:nvSpPr>
          <p:spPr bwMode="auto">
            <a:xfrm>
              <a:off x="4398963" y="3652838"/>
              <a:ext cx="68263" cy="153987"/>
            </a:xfrm>
            <a:custGeom>
              <a:avLst/>
              <a:gdLst>
                <a:gd name="T0" fmla="*/ 9 w 18"/>
                <a:gd name="T1" fmla="*/ 41 h 41"/>
                <a:gd name="T2" fmla="*/ 18 w 18"/>
                <a:gd name="T3" fmla="*/ 31 h 41"/>
                <a:gd name="T4" fmla="*/ 18 w 18"/>
                <a:gd name="T5" fmla="*/ 9 h 41"/>
                <a:gd name="T6" fmla="*/ 9 w 18"/>
                <a:gd name="T7" fmla="*/ 0 h 41"/>
                <a:gd name="T8" fmla="*/ 0 w 18"/>
                <a:gd name="T9" fmla="*/ 9 h 41"/>
                <a:gd name="T10" fmla="*/ 0 w 18"/>
                <a:gd name="T11" fmla="*/ 31 h 41"/>
                <a:gd name="T12" fmla="*/ 9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9" y="41"/>
                  </a:moveTo>
                  <a:cubicBezTo>
                    <a:pt x="14" y="41"/>
                    <a:pt x="18" y="37"/>
                    <a:pt x="18" y="31"/>
                  </a:cubicBezTo>
                  <a:cubicBezTo>
                    <a:pt x="18" y="9"/>
                    <a:pt x="18" y="9"/>
                    <a:pt x="18" y="9"/>
                  </a:cubicBezTo>
                  <a:cubicBezTo>
                    <a:pt x="18" y="4"/>
                    <a:pt x="14" y="0"/>
                    <a:pt x="9" y="0"/>
                  </a:cubicBezTo>
                  <a:cubicBezTo>
                    <a:pt x="4" y="0"/>
                    <a:pt x="0" y="4"/>
                    <a:pt x="0" y="9"/>
                  </a:cubicBezTo>
                  <a:cubicBezTo>
                    <a:pt x="0" y="31"/>
                    <a:pt x="0" y="31"/>
                    <a:pt x="0" y="31"/>
                  </a:cubicBezTo>
                  <a:cubicBezTo>
                    <a:pt x="0" y="37"/>
                    <a:pt x="4" y="41"/>
                    <a:pt x="9" y="4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6" name="Freeform 186">
              <a:extLst>
                <a:ext uri="{FF2B5EF4-FFF2-40B4-BE49-F238E27FC236}">
                  <a16:creationId xmlns:a16="http://schemas.microsoft.com/office/drawing/2014/main" id="{D386F29D-49B7-49ED-92B1-E8D73C15EDB6}"/>
                </a:ext>
              </a:extLst>
            </p:cNvPr>
            <p:cNvSpPr>
              <a:spLocks/>
            </p:cNvSpPr>
            <p:nvPr/>
          </p:nvSpPr>
          <p:spPr bwMode="auto">
            <a:xfrm>
              <a:off x="4646613" y="3724275"/>
              <a:ext cx="115888" cy="153987"/>
            </a:xfrm>
            <a:custGeom>
              <a:avLst/>
              <a:gdLst>
                <a:gd name="T0" fmla="*/ 5 w 31"/>
                <a:gd name="T1" fmla="*/ 38 h 41"/>
                <a:gd name="T2" fmla="*/ 18 w 31"/>
                <a:gd name="T3" fmla="*/ 34 h 41"/>
                <a:gd name="T4" fmla="*/ 29 w 31"/>
                <a:gd name="T5" fmla="*/ 15 h 41"/>
                <a:gd name="T6" fmla="*/ 26 w 31"/>
                <a:gd name="T7" fmla="*/ 2 h 41"/>
                <a:gd name="T8" fmla="*/ 13 w 31"/>
                <a:gd name="T9" fmla="*/ 6 h 41"/>
                <a:gd name="T10" fmla="*/ 2 w 31"/>
                <a:gd name="T11" fmla="*/ 26 h 41"/>
                <a:gd name="T12" fmla="*/ 5 w 31"/>
                <a:gd name="T13" fmla="*/ 38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5" y="38"/>
                  </a:moveTo>
                  <a:cubicBezTo>
                    <a:pt x="10" y="41"/>
                    <a:pt x="15" y="39"/>
                    <a:pt x="18" y="34"/>
                  </a:cubicBezTo>
                  <a:cubicBezTo>
                    <a:pt x="29" y="15"/>
                    <a:pt x="29" y="15"/>
                    <a:pt x="29" y="15"/>
                  </a:cubicBezTo>
                  <a:cubicBezTo>
                    <a:pt x="31" y="11"/>
                    <a:pt x="30" y="5"/>
                    <a:pt x="26" y="2"/>
                  </a:cubicBezTo>
                  <a:cubicBezTo>
                    <a:pt x="21" y="0"/>
                    <a:pt x="16" y="2"/>
                    <a:pt x="13" y="6"/>
                  </a:cubicBezTo>
                  <a:cubicBezTo>
                    <a:pt x="2" y="26"/>
                    <a:pt x="2" y="26"/>
                    <a:pt x="2" y="26"/>
                  </a:cubicBezTo>
                  <a:cubicBezTo>
                    <a:pt x="0" y="30"/>
                    <a:pt x="1" y="36"/>
                    <a:pt x="5" y="38"/>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nvGrpSpPr>
          <p:cNvPr id="60" name="Group 59">
            <a:extLst>
              <a:ext uri="{FF2B5EF4-FFF2-40B4-BE49-F238E27FC236}">
                <a16:creationId xmlns:a16="http://schemas.microsoft.com/office/drawing/2014/main" id="{388720FB-16A9-4AE1-9D1F-0FC5DFA79FFA}"/>
              </a:ext>
            </a:extLst>
          </p:cNvPr>
          <p:cNvGrpSpPr/>
          <p:nvPr/>
        </p:nvGrpSpPr>
        <p:grpSpPr>
          <a:xfrm>
            <a:off x="1555286" y="5155714"/>
            <a:ext cx="541083" cy="549433"/>
            <a:chOff x="7673716" y="5255134"/>
            <a:chExt cx="883198" cy="896998"/>
          </a:xfrm>
        </p:grpSpPr>
        <p:sp>
          <p:nvSpPr>
            <p:cNvPr id="61" name="Freeform 43">
              <a:extLst>
                <a:ext uri="{FF2B5EF4-FFF2-40B4-BE49-F238E27FC236}">
                  <a16:creationId xmlns:a16="http://schemas.microsoft.com/office/drawing/2014/main" id="{B0B93D89-D28E-4A4F-AB35-041A4B40DB52}"/>
                </a:ext>
              </a:extLst>
            </p:cNvPr>
            <p:cNvSpPr>
              <a:spLocks/>
            </p:cNvSpPr>
            <p:nvPr/>
          </p:nvSpPr>
          <p:spPr bwMode="auto">
            <a:xfrm>
              <a:off x="7673716" y="5255134"/>
              <a:ext cx="883198" cy="896998"/>
            </a:xfrm>
            <a:custGeom>
              <a:avLst/>
              <a:gdLst>
                <a:gd name="T0" fmla="*/ 378 w 379"/>
                <a:gd name="T1" fmla="*/ 227 h 385"/>
                <a:gd name="T2" fmla="*/ 350 w 379"/>
                <a:gd name="T3" fmla="*/ 222 h 385"/>
                <a:gd name="T4" fmla="*/ 351 w 379"/>
                <a:gd name="T5" fmla="*/ 171 h 385"/>
                <a:gd name="T6" fmla="*/ 379 w 379"/>
                <a:gd name="T7" fmla="*/ 167 h 385"/>
                <a:gd name="T8" fmla="*/ 362 w 379"/>
                <a:gd name="T9" fmla="*/ 110 h 385"/>
                <a:gd name="T10" fmla="*/ 336 w 379"/>
                <a:gd name="T11" fmla="*/ 122 h 385"/>
                <a:gd name="T12" fmla="*/ 307 w 379"/>
                <a:gd name="T13" fmla="*/ 80 h 385"/>
                <a:gd name="T14" fmla="*/ 328 w 379"/>
                <a:gd name="T15" fmla="*/ 61 h 385"/>
                <a:gd name="T16" fmla="*/ 280 w 379"/>
                <a:gd name="T17" fmla="*/ 24 h 385"/>
                <a:gd name="T18" fmla="*/ 267 w 379"/>
                <a:gd name="T19" fmla="*/ 49 h 385"/>
                <a:gd name="T20" fmla="*/ 219 w 379"/>
                <a:gd name="T21" fmla="*/ 33 h 385"/>
                <a:gd name="T22" fmla="*/ 219 w 379"/>
                <a:gd name="T23" fmla="*/ 33 h 385"/>
                <a:gd name="T24" fmla="*/ 224 w 379"/>
                <a:gd name="T25" fmla="*/ 5 h 385"/>
                <a:gd name="T26" fmla="*/ 164 w 379"/>
                <a:gd name="T27" fmla="*/ 3 h 385"/>
                <a:gd name="T28" fmla="*/ 168 w 379"/>
                <a:gd name="T29" fmla="*/ 31 h 385"/>
                <a:gd name="T30" fmla="*/ 119 w 379"/>
                <a:gd name="T31" fmla="*/ 46 h 385"/>
                <a:gd name="T32" fmla="*/ 107 w 379"/>
                <a:gd name="T33" fmla="*/ 20 h 385"/>
                <a:gd name="T34" fmla="*/ 58 w 379"/>
                <a:gd name="T35" fmla="*/ 54 h 385"/>
                <a:gd name="T36" fmla="*/ 77 w 379"/>
                <a:gd name="T37" fmla="*/ 75 h 385"/>
                <a:gd name="T38" fmla="*/ 46 w 379"/>
                <a:gd name="T39" fmla="*/ 115 h 385"/>
                <a:gd name="T40" fmla="*/ 21 w 379"/>
                <a:gd name="T41" fmla="*/ 102 h 385"/>
                <a:gd name="T42" fmla="*/ 2 w 379"/>
                <a:gd name="T43" fmla="*/ 158 h 385"/>
                <a:gd name="T44" fmla="*/ 1 w 379"/>
                <a:gd name="T45" fmla="*/ 158 h 385"/>
                <a:gd name="T46" fmla="*/ 30 w 379"/>
                <a:gd name="T47" fmla="*/ 163 h 385"/>
                <a:gd name="T48" fmla="*/ 28 w 379"/>
                <a:gd name="T49" fmla="*/ 214 h 385"/>
                <a:gd name="T50" fmla="*/ 0 w 379"/>
                <a:gd name="T51" fmla="*/ 218 h 385"/>
                <a:gd name="T52" fmla="*/ 17 w 379"/>
                <a:gd name="T53" fmla="*/ 275 h 385"/>
                <a:gd name="T54" fmla="*/ 43 w 379"/>
                <a:gd name="T55" fmla="*/ 263 h 385"/>
                <a:gd name="T56" fmla="*/ 72 w 379"/>
                <a:gd name="T57" fmla="*/ 305 h 385"/>
                <a:gd name="T58" fmla="*/ 51 w 379"/>
                <a:gd name="T59" fmla="*/ 325 h 385"/>
                <a:gd name="T60" fmla="*/ 99 w 379"/>
                <a:gd name="T61" fmla="*/ 361 h 385"/>
                <a:gd name="T62" fmla="*/ 112 w 379"/>
                <a:gd name="T63" fmla="*/ 336 h 385"/>
                <a:gd name="T64" fmla="*/ 160 w 379"/>
                <a:gd name="T65" fmla="*/ 353 h 385"/>
                <a:gd name="T66" fmla="*/ 160 w 379"/>
                <a:gd name="T67" fmla="*/ 353 h 385"/>
                <a:gd name="T68" fmla="*/ 155 w 379"/>
                <a:gd name="T69" fmla="*/ 381 h 385"/>
                <a:gd name="T70" fmla="*/ 215 w 379"/>
                <a:gd name="T71" fmla="*/ 382 h 385"/>
                <a:gd name="T72" fmla="*/ 211 w 379"/>
                <a:gd name="T73" fmla="*/ 354 h 385"/>
                <a:gd name="T74" fmla="*/ 260 w 379"/>
                <a:gd name="T75" fmla="*/ 340 h 385"/>
                <a:gd name="T76" fmla="*/ 272 w 379"/>
                <a:gd name="T77" fmla="*/ 365 h 385"/>
                <a:gd name="T78" fmla="*/ 321 w 379"/>
                <a:gd name="T79" fmla="*/ 331 h 385"/>
                <a:gd name="T80" fmla="*/ 302 w 379"/>
                <a:gd name="T81" fmla="*/ 311 h 385"/>
                <a:gd name="T82" fmla="*/ 333 w 379"/>
                <a:gd name="T83" fmla="*/ 270 h 385"/>
                <a:gd name="T84" fmla="*/ 358 w 379"/>
                <a:gd name="T85" fmla="*/ 284 h 385"/>
                <a:gd name="T86" fmla="*/ 378 w 379"/>
                <a:gd name="T87" fmla="*/ 228 h 385"/>
                <a:gd name="T88" fmla="*/ 378 w 379"/>
                <a:gd name="T89" fmla="*/ 22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 h="385">
                  <a:moveTo>
                    <a:pt x="378" y="227"/>
                  </a:moveTo>
                  <a:cubicBezTo>
                    <a:pt x="350" y="222"/>
                    <a:pt x="350" y="222"/>
                    <a:pt x="350" y="222"/>
                  </a:cubicBezTo>
                  <a:cubicBezTo>
                    <a:pt x="353" y="205"/>
                    <a:pt x="353" y="187"/>
                    <a:pt x="351" y="171"/>
                  </a:cubicBezTo>
                  <a:cubicBezTo>
                    <a:pt x="379" y="167"/>
                    <a:pt x="379" y="167"/>
                    <a:pt x="379" y="167"/>
                  </a:cubicBezTo>
                  <a:cubicBezTo>
                    <a:pt x="377" y="147"/>
                    <a:pt x="371" y="128"/>
                    <a:pt x="362" y="110"/>
                  </a:cubicBezTo>
                  <a:cubicBezTo>
                    <a:pt x="336" y="122"/>
                    <a:pt x="336" y="122"/>
                    <a:pt x="336" y="122"/>
                  </a:cubicBezTo>
                  <a:cubicBezTo>
                    <a:pt x="329" y="107"/>
                    <a:pt x="319" y="93"/>
                    <a:pt x="307" y="80"/>
                  </a:cubicBezTo>
                  <a:cubicBezTo>
                    <a:pt x="328" y="61"/>
                    <a:pt x="328" y="61"/>
                    <a:pt x="328" y="61"/>
                  </a:cubicBezTo>
                  <a:cubicBezTo>
                    <a:pt x="314" y="46"/>
                    <a:pt x="298" y="34"/>
                    <a:pt x="280" y="24"/>
                  </a:cubicBezTo>
                  <a:cubicBezTo>
                    <a:pt x="267" y="49"/>
                    <a:pt x="267" y="49"/>
                    <a:pt x="267" y="49"/>
                  </a:cubicBezTo>
                  <a:cubicBezTo>
                    <a:pt x="252" y="42"/>
                    <a:pt x="236" y="36"/>
                    <a:pt x="219" y="33"/>
                  </a:cubicBezTo>
                  <a:cubicBezTo>
                    <a:pt x="219" y="33"/>
                    <a:pt x="219" y="33"/>
                    <a:pt x="219" y="33"/>
                  </a:cubicBezTo>
                  <a:cubicBezTo>
                    <a:pt x="224" y="5"/>
                    <a:pt x="224" y="5"/>
                    <a:pt x="224" y="5"/>
                  </a:cubicBezTo>
                  <a:cubicBezTo>
                    <a:pt x="204" y="1"/>
                    <a:pt x="184" y="0"/>
                    <a:pt x="164" y="3"/>
                  </a:cubicBezTo>
                  <a:cubicBezTo>
                    <a:pt x="168" y="31"/>
                    <a:pt x="168" y="31"/>
                    <a:pt x="168" y="31"/>
                  </a:cubicBezTo>
                  <a:cubicBezTo>
                    <a:pt x="151" y="34"/>
                    <a:pt x="134" y="39"/>
                    <a:pt x="119" y="46"/>
                  </a:cubicBezTo>
                  <a:cubicBezTo>
                    <a:pt x="107" y="20"/>
                    <a:pt x="107" y="20"/>
                    <a:pt x="107" y="20"/>
                  </a:cubicBezTo>
                  <a:cubicBezTo>
                    <a:pt x="89" y="29"/>
                    <a:pt x="72" y="40"/>
                    <a:pt x="58" y="54"/>
                  </a:cubicBezTo>
                  <a:cubicBezTo>
                    <a:pt x="77" y="75"/>
                    <a:pt x="77" y="75"/>
                    <a:pt x="77" y="75"/>
                  </a:cubicBezTo>
                  <a:cubicBezTo>
                    <a:pt x="65" y="87"/>
                    <a:pt x="55" y="100"/>
                    <a:pt x="46" y="115"/>
                  </a:cubicBezTo>
                  <a:cubicBezTo>
                    <a:pt x="21" y="102"/>
                    <a:pt x="21" y="102"/>
                    <a:pt x="21" y="102"/>
                  </a:cubicBezTo>
                  <a:cubicBezTo>
                    <a:pt x="12" y="119"/>
                    <a:pt x="5" y="138"/>
                    <a:pt x="2" y="158"/>
                  </a:cubicBezTo>
                  <a:cubicBezTo>
                    <a:pt x="1" y="158"/>
                    <a:pt x="1" y="158"/>
                    <a:pt x="1" y="158"/>
                  </a:cubicBezTo>
                  <a:cubicBezTo>
                    <a:pt x="30" y="163"/>
                    <a:pt x="30" y="163"/>
                    <a:pt x="30" y="163"/>
                  </a:cubicBezTo>
                  <a:cubicBezTo>
                    <a:pt x="26" y="181"/>
                    <a:pt x="26" y="198"/>
                    <a:pt x="28" y="214"/>
                  </a:cubicBezTo>
                  <a:cubicBezTo>
                    <a:pt x="0" y="218"/>
                    <a:pt x="0" y="218"/>
                    <a:pt x="0" y="218"/>
                  </a:cubicBezTo>
                  <a:cubicBezTo>
                    <a:pt x="3" y="238"/>
                    <a:pt x="9" y="257"/>
                    <a:pt x="17" y="275"/>
                  </a:cubicBezTo>
                  <a:cubicBezTo>
                    <a:pt x="43" y="263"/>
                    <a:pt x="43" y="263"/>
                    <a:pt x="43" y="263"/>
                  </a:cubicBezTo>
                  <a:cubicBezTo>
                    <a:pt x="50" y="278"/>
                    <a:pt x="60" y="293"/>
                    <a:pt x="72" y="305"/>
                  </a:cubicBezTo>
                  <a:cubicBezTo>
                    <a:pt x="51" y="325"/>
                    <a:pt x="51" y="325"/>
                    <a:pt x="51" y="325"/>
                  </a:cubicBezTo>
                  <a:cubicBezTo>
                    <a:pt x="65" y="339"/>
                    <a:pt x="81" y="351"/>
                    <a:pt x="99" y="361"/>
                  </a:cubicBezTo>
                  <a:cubicBezTo>
                    <a:pt x="112" y="336"/>
                    <a:pt x="112" y="336"/>
                    <a:pt x="112" y="336"/>
                  </a:cubicBezTo>
                  <a:cubicBezTo>
                    <a:pt x="127" y="344"/>
                    <a:pt x="143" y="350"/>
                    <a:pt x="160" y="353"/>
                  </a:cubicBezTo>
                  <a:cubicBezTo>
                    <a:pt x="160" y="353"/>
                    <a:pt x="160" y="353"/>
                    <a:pt x="160" y="353"/>
                  </a:cubicBezTo>
                  <a:cubicBezTo>
                    <a:pt x="155" y="381"/>
                    <a:pt x="155" y="381"/>
                    <a:pt x="155" y="381"/>
                  </a:cubicBezTo>
                  <a:cubicBezTo>
                    <a:pt x="175" y="385"/>
                    <a:pt x="195" y="385"/>
                    <a:pt x="215" y="382"/>
                  </a:cubicBezTo>
                  <a:cubicBezTo>
                    <a:pt x="211" y="354"/>
                    <a:pt x="211" y="354"/>
                    <a:pt x="211" y="354"/>
                  </a:cubicBezTo>
                  <a:cubicBezTo>
                    <a:pt x="228" y="352"/>
                    <a:pt x="245" y="347"/>
                    <a:pt x="260" y="340"/>
                  </a:cubicBezTo>
                  <a:cubicBezTo>
                    <a:pt x="272" y="365"/>
                    <a:pt x="272" y="365"/>
                    <a:pt x="272" y="365"/>
                  </a:cubicBezTo>
                  <a:cubicBezTo>
                    <a:pt x="290" y="357"/>
                    <a:pt x="307" y="345"/>
                    <a:pt x="321" y="331"/>
                  </a:cubicBezTo>
                  <a:cubicBezTo>
                    <a:pt x="302" y="311"/>
                    <a:pt x="302" y="311"/>
                    <a:pt x="302" y="311"/>
                  </a:cubicBezTo>
                  <a:cubicBezTo>
                    <a:pt x="314" y="299"/>
                    <a:pt x="325" y="285"/>
                    <a:pt x="333" y="270"/>
                  </a:cubicBezTo>
                  <a:cubicBezTo>
                    <a:pt x="358" y="284"/>
                    <a:pt x="358" y="284"/>
                    <a:pt x="358" y="284"/>
                  </a:cubicBezTo>
                  <a:cubicBezTo>
                    <a:pt x="367" y="267"/>
                    <a:pt x="374" y="248"/>
                    <a:pt x="378" y="228"/>
                  </a:cubicBezTo>
                  <a:lnTo>
                    <a:pt x="378" y="227"/>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230AA63-3C8E-44D8-9A51-8EEFC885D88C}"/>
                </a:ext>
              </a:extLst>
            </p:cNvPr>
            <p:cNvGrpSpPr/>
            <p:nvPr/>
          </p:nvGrpSpPr>
          <p:grpSpPr>
            <a:xfrm>
              <a:off x="7919803" y="5495086"/>
              <a:ext cx="388582" cy="390213"/>
              <a:chOff x="3019097" y="3926262"/>
              <a:chExt cx="388582" cy="390213"/>
            </a:xfrm>
          </p:grpSpPr>
          <p:sp>
            <p:nvSpPr>
              <p:cNvPr id="72" name="Freeform 44">
                <a:extLst>
                  <a:ext uri="{FF2B5EF4-FFF2-40B4-BE49-F238E27FC236}">
                    <a16:creationId xmlns:a16="http://schemas.microsoft.com/office/drawing/2014/main" id="{08645C60-2F9D-42EE-9114-A3B5C6BF74DA}"/>
                  </a:ext>
                </a:extLst>
              </p:cNvPr>
              <p:cNvSpPr>
                <a:spLocks/>
              </p:cNvSpPr>
              <p:nvPr/>
            </p:nvSpPr>
            <p:spPr bwMode="auto">
              <a:xfrm>
                <a:off x="3229273" y="3926262"/>
                <a:ext cx="178406" cy="180850"/>
              </a:xfrm>
              <a:custGeom>
                <a:avLst/>
                <a:gdLst>
                  <a:gd name="T0" fmla="*/ 60 w 93"/>
                  <a:gd name="T1" fmla="*/ 13 h 94"/>
                  <a:gd name="T2" fmla="*/ 65 w 93"/>
                  <a:gd name="T3" fmla="*/ 13 h 94"/>
                  <a:gd name="T4" fmla="*/ 65 w 93"/>
                  <a:gd name="T5" fmla="*/ 19 h 94"/>
                  <a:gd name="T6" fmla="*/ 12 w 93"/>
                  <a:gd name="T7" fmla="*/ 72 h 94"/>
                  <a:gd name="T8" fmla="*/ 19 w 93"/>
                  <a:gd name="T9" fmla="*/ 80 h 94"/>
                  <a:gd name="T10" fmla="*/ 72 w 93"/>
                  <a:gd name="T11" fmla="*/ 26 h 94"/>
                  <a:gd name="T12" fmla="*/ 78 w 93"/>
                  <a:gd name="T13" fmla="*/ 26 h 94"/>
                  <a:gd name="T14" fmla="*/ 78 w 93"/>
                  <a:gd name="T15" fmla="*/ 32 h 94"/>
                  <a:gd name="T16" fmla="*/ 25 w 93"/>
                  <a:gd name="T17" fmla="*/ 85 h 94"/>
                  <a:gd name="T18" fmla="*/ 33 w 93"/>
                  <a:gd name="T19" fmla="*/ 94 h 94"/>
                  <a:gd name="T20" fmla="*/ 84 w 93"/>
                  <a:gd name="T21" fmla="*/ 43 h 94"/>
                  <a:gd name="T22" fmla="*/ 83 w 93"/>
                  <a:gd name="T23" fmla="*/ 9 h 94"/>
                  <a:gd name="T24" fmla="*/ 49 w 93"/>
                  <a:gd name="T25" fmla="*/ 9 h 94"/>
                  <a:gd name="T26" fmla="*/ 0 w 93"/>
                  <a:gd name="T27" fmla="*/ 60 h 94"/>
                  <a:gd name="T28" fmla="*/ 6 w 93"/>
                  <a:gd name="T29" fmla="*/ 67 h 94"/>
                  <a:gd name="T30" fmla="*/ 60 w 93"/>
                  <a:gd name="T31"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4">
                    <a:moveTo>
                      <a:pt x="60" y="13"/>
                    </a:moveTo>
                    <a:cubicBezTo>
                      <a:pt x="61" y="12"/>
                      <a:pt x="63" y="12"/>
                      <a:pt x="65" y="13"/>
                    </a:cubicBezTo>
                    <a:cubicBezTo>
                      <a:pt x="67" y="15"/>
                      <a:pt x="67" y="18"/>
                      <a:pt x="65" y="19"/>
                    </a:cubicBezTo>
                    <a:cubicBezTo>
                      <a:pt x="12" y="72"/>
                      <a:pt x="12" y="72"/>
                      <a:pt x="12" y="72"/>
                    </a:cubicBezTo>
                    <a:cubicBezTo>
                      <a:pt x="19" y="80"/>
                      <a:pt x="19" y="80"/>
                      <a:pt x="19" y="80"/>
                    </a:cubicBezTo>
                    <a:cubicBezTo>
                      <a:pt x="72" y="26"/>
                      <a:pt x="72" y="26"/>
                      <a:pt x="72" y="26"/>
                    </a:cubicBezTo>
                    <a:cubicBezTo>
                      <a:pt x="74" y="25"/>
                      <a:pt x="76" y="25"/>
                      <a:pt x="78" y="26"/>
                    </a:cubicBezTo>
                    <a:cubicBezTo>
                      <a:pt x="80" y="28"/>
                      <a:pt x="80" y="30"/>
                      <a:pt x="78" y="32"/>
                    </a:cubicBezTo>
                    <a:cubicBezTo>
                      <a:pt x="25" y="85"/>
                      <a:pt x="25" y="85"/>
                      <a:pt x="25" y="85"/>
                    </a:cubicBezTo>
                    <a:cubicBezTo>
                      <a:pt x="33" y="94"/>
                      <a:pt x="33" y="94"/>
                      <a:pt x="33" y="94"/>
                    </a:cubicBezTo>
                    <a:cubicBezTo>
                      <a:pt x="84" y="43"/>
                      <a:pt x="84" y="43"/>
                      <a:pt x="84" y="43"/>
                    </a:cubicBezTo>
                    <a:cubicBezTo>
                      <a:pt x="93" y="33"/>
                      <a:pt x="93" y="18"/>
                      <a:pt x="83" y="9"/>
                    </a:cubicBezTo>
                    <a:cubicBezTo>
                      <a:pt x="74" y="0"/>
                      <a:pt x="59" y="0"/>
                      <a:pt x="49" y="9"/>
                    </a:cubicBezTo>
                    <a:cubicBezTo>
                      <a:pt x="0" y="60"/>
                      <a:pt x="0" y="60"/>
                      <a:pt x="0" y="60"/>
                    </a:cubicBezTo>
                    <a:cubicBezTo>
                      <a:pt x="6" y="67"/>
                      <a:pt x="6" y="67"/>
                      <a:pt x="6" y="67"/>
                    </a:cubicBezTo>
                    <a:lnTo>
                      <a:pt x="60" y="1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6" name="Freeform 45">
                <a:extLst>
                  <a:ext uri="{FF2B5EF4-FFF2-40B4-BE49-F238E27FC236}">
                    <a16:creationId xmlns:a16="http://schemas.microsoft.com/office/drawing/2014/main" id="{34C36E0B-85E6-4967-848C-AFE942A7CDC6}"/>
                  </a:ext>
                </a:extLst>
              </p:cNvPr>
              <p:cNvSpPr>
                <a:spLocks noEditPoints="1"/>
              </p:cNvSpPr>
              <p:nvPr/>
            </p:nvSpPr>
            <p:spPr bwMode="auto">
              <a:xfrm>
                <a:off x="3019097" y="3927892"/>
                <a:ext cx="386953" cy="388583"/>
              </a:xfrm>
              <a:custGeom>
                <a:avLst/>
                <a:gdLst>
                  <a:gd name="T0" fmla="*/ 171 w 201"/>
                  <a:gd name="T1" fmla="*/ 188 h 202"/>
                  <a:gd name="T2" fmla="*/ 156 w 201"/>
                  <a:gd name="T3" fmla="*/ 173 h 202"/>
                  <a:gd name="T4" fmla="*/ 171 w 201"/>
                  <a:gd name="T5" fmla="*/ 158 h 202"/>
                  <a:gd name="T6" fmla="*/ 186 w 201"/>
                  <a:gd name="T7" fmla="*/ 173 h 202"/>
                  <a:gd name="T8" fmla="*/ 171 w 201"/>
                  <a:gd name="T9" fmla="*/ 188 h 202"/>
                  <a:gd name="T10" fmla="*/ 94 w 201"/>
                  <a:gd name="T11" fmla="*/ 58 h 202"/>
                  <a:gd name="T12" fmla="*/ 95 w 201"/>
                  <a:gd name="T13" fmla="*/ 47 h 202"/>
                  <a:gd name="T14" fmla="*/ 47 w 201"/>
                  <a:gd name="T15" fmla="*/ 0 h 202"/>
                  <a:gd name="T16" fmla="*/ 28 w 201"/>
                  <a:gd name="T17" fmla="*/ 4 h 202"/>
                  <a:gd name="T18" fmla="*/ 58 w 201"/>
                  <a:gd name="T19" fmla="*/ 34 h 202"/>
                  <a:gd name="T20" fmla="*/ 58 w 201"/>
                  <a:gd name="T21" fmla="*/ 47 h 202"/>
                  <a:gd name="T22" fmla="*/ 45 w 201"/>
                  <a:gd name="T23" fmla="*/ 60 h 202"/>
                  <a:gd name="T24" fmla="*/ 32 w 201"/>
                  <a:gd name="T25" fmla="*/ 60 h 202"/>
                  <a:gd name="T26" fmla="*/ 3 w 201"/>
                  <a:gd name="T27" fmla="*/ 32 h 202"/>
                  <a:gd name="T28" fmla="*/ 0 w 201"/>
                  <a:gd name="T29" fmla="*/ 47 h 202"/>
                  <a:gd name="T30" fmla="*/ 47 w 201"/>
                  <a:gd name="T31" fmla="*/ 94 h 202"/>
                  <a:gd name="T32" fmla="*/ 53 w 201"/>
                  <a:gd name="T33" fmla="*/ 94 h 202"/>
                  <a:gd name="T34" fmla="*/ 152 w 201"/>
                  <a:gd name="T35" fmla="*/ 192 h 202"/>
                  <a:gd name="T36" fmla="*/ 190 w 201"/>
                  <a:gd name="T37" fmla="*/ 191 h 202"/>
                  <a:gd name="T38" fmla="*/ 190 w 201"/>
                  <a:gd name="T39" fmla="*/ 153 h 202"/>
                  <a:gd name="T40" fmla="*/ 94 w 201"/>
                  <a:gd name="T41" fmla="*/ 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02">
                    <a:moveTo>
                      <a:pt x="171" y="188"/>
                    </a:moveTo>
                    <a:cubicBezTo>
                      <a:pt x="163" y="188"/>
                      <a:pt x="156" y="182"/>
                      <a:pt x="156" y="173"/>
                    </a:cubicBezTo>
                    <a:cubicBezTo>
                      <a:pt x="156" y="165"/>
                      <a:pt x="163" y="158"/>
                      <a:pt x="171" y="158"/>
                    </a:cubicBezTo>
                    <a:cubicBezTo>
                      <a:pt x="179" y="158"/>
                      <a:pt x="186" y="165"/>
                      <a:pt x="186" y="173"/>
                    </a:cubicBezTo>
                    <a:cubicBezTo>
                      <a:pt x="186" y="182"/>
                      <a:pt x="179" y="188"/>
                      <a:pt x="171" y="188"/>
                    </a:cubicBezTo>
                    <a:close/>
                    <a:moveTo>
                      <a:pt x="94" y="58"/>
                    </a:moveTo>
                    <a:cubicBezTo>
                      <a:pt x="95" y="55"/>
                      <a:pt x="95" y="51"/>
                      <a:pt x="95" y="47"/>
                    </a:cubicBezTo>
                    <a:cubicBezTo>
                      <a:pt x="95" y="21"/>
                      <a:pt x="74" y="0"/>
                      <a:pt x="47" y="0"/>
                    </a:cubicBezTo>
                    <a:cubicBezTo>
                      <a:pt x="41" y="0"/>
                      <a:pt x="34" y="1"/>
                      <a:pt x="28" y="4"/>
                    </a:cubicBezTo>
                    <a:cubicBezTo>
                      <a:pt x="58" y="34"/>
                      <a:pt x="58" y="34"/>
                      <a:pt x="58" y="34"/>
                    </a:cubicBezTo>
                    <a:cubicBezTo>
                      <a:pt x="62" y="37"/>
                      <a:pt x="62" y="43"/>
                      <a:pt x="58" y="47"/>
                    </a:cubicBezTo>
                    <a:cubicBezTo>
                      <a:pt x="45" y="60"/>
                      <a:pt x="45" y="60"/>
                      <a:pt x="45" y="60"/>
                    </a:cubicBezTo>
                    <a:cubicBezTo>
                      <a:pt x="41" y="64"/>
                      <a:pt x="35" y="64"/>
                      <a:pt x="32" y="60"/>
                    </a:cubicBezTo>
                    <a:cubicBezTo>
                      <a:pt x="3" y="32"/>
                      <a:pt x="3" y="32"/>
                      <a:pt x="3" y="32"/>
                    </a:cubicBezTo>
                    <a:cubicBezTo>
                      <a:pt x="1" y="36"/>
                      <a:pt x="0" y="42"/>
                      <a:pt x="0" y="47"/>
                    </a:cubicBezTo>
                    <a:cubicBezTo>
                      <a:pt x="0" y="73"/>
                      <a:pt x="22" y="94"/>
                      <a:pt x="47" y="94"/>
                    </a:cubicBezTo>
                    <a:cubicBezTo>
                      <a:pt x="50" y="94"/>
                      <a:pt x="52" y="94"/>
                      <a:pt x="53" y="94"/>
                    </a:cubicBezTo>
                    <a:cubicBezTo>
                      <a:pt x="152" y="192"/>
                      <a:pt x="152" y="192"/>
                      <a:pt x="152" y="192"/>
                    </a:cubicBezTo>
                    <a:cubicBezTo>
                      <a:pt x="163" y="202"/>
                      <a:pt x="180" y="202"/>
                      <a:pt x="190" y="191"/>
                    </a:cubicBezTo>
                    <a:cubicBezTo>
                      <a:pt x="201" y="181"/>
                      <a:pt x="201" y="164"/>
                      <a:pt x="190" y="153"/>
                    </a:cubicBezTo>
                    <a:lnTo>
                      <a:pt x="9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7" name="Freeform 46">
                <a:extLst>
                  <a:ext uri="{FF2B5EF4-FFF2-40B4-BE49-F238E27FC236}">
                    <a16:creationId xmlns:a16="http://schemas.microsoft.com/office/drawing/2014/main" id="{95920CB5-7C52-43B4-8A2B-31317A57EE1B}"/>
                  </a:ext>
                </a:extLst>
              </p:cNvPr>
              <p:cNvSpPr>
                <a:spLocks/>
              </p:cNvSpPr>
              <p:nvPr/>
            </p:nvSpPr>
            <p:spPr bwMode="auto">
              <a:xfrm>
                <a:off x="3019097" y="4160878"/>
                <a:ext cx="152337" cy="151523"/>
              </a:xfrm>
              <a:custGeom>
                <a:avLst/>
                <a:gdLst>
                  <a:gd name="T0" fmla="*/ 90 w 187"/>
                  <a:gd name="T1" fmla="*/ 71 h 186"/>
                  <a:gd name="T2" fmla="*/ 55 w 187"/>
                  <a:gd name="T3" fmla="*/ 73 h 186"/>
                  <a:gd name="T4" fmla="*/ 0 w 187"/>
                  <a:gd name="T5" fmla="*/ 165 h 186"/>
                  <a:gd name="T6" fmla="*/ 22 w 187"/>
                  <a:gd name="T7" fmla="*/ 186 h 186"/>
                  <a:gd name="T8" fmla="*/ 109 w 187"/>
                  <a:gd name="T9" fmla="*/ 127 h 186"/>
                  <a:gd name="T10" fmla="*/ 111 w 187"/>
                  <a:gd name="T11" fmla="*/ 99 h 186"/>
                  <a:gd name="T12" fmla="*/ 187 w 187"/>
                  <a:gd name="T13" fmla="*/ 26 h 186"/>
                  <a:gd name="T14" fmla="*/ 159 w 187"/>
                  <a:gd name="T15" fmla="*/ 0 h 186"/>
                  <a:gd name="T16" fmla="*/ 90 w 187"/>
                  <a:gd name="T17"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90" y="71"/>
                    </a:moveTo>
                    <a:lnTo>
                      <a:pt x="55" y="73"/>
                    </a:lnTo>
                    <a:lnTo>
                      <a:pt x="0" y="165"/>
                    </a:lnTo>
                    <a:lnTo>
                      <a:pt x="22" y="186"/>
                    </a:lnTo>
                    <a:lnTo>
                      <a:pt x="109" y="127"/>
                    </a:lnTo>
                    <a:lnTo>
                      <a:pt x="111" y="99"/>
                    </a:lnTo>
                    <a:lnTo>
                      <a:pt x="187" y="26"/>
                    </a:lnTo>
                    <a:lnTo>
                      <a:pt x="159" y="0"/>
                    </a:lnTo>
                    <a:lnTo>
                      <a:pt x="90" y="7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grpSp>
        <p:nvGrpSpPr>
          <p:cNvPr id="78" name="Group 77">
            <a:extLst>
              <a:ext uri="{FF2B5EF4-FFF2-40B4-BE49-F238E27FC236}">
                <a16:creationId xmlns:a16="http://schemas.microsoft.com/office/drawing/2014/main" id="{5B736EDD-F429-492F-9F82-EE792FEAB55F}"/>
              </a:ext>
            </a:extLst>
          </p:cNvPr>
          <p:cNvGrpSpPr/>
          <p:nvPr/>
        </p:nvGrpSpPr>
        <p:grpSpPr>
          <a:xfrm>
            <a:off x="1549221" y="3707498"/>
            <a:ext cx="547150" cy="453786"/>
            <a:chOff x="212725" y="4633913"/>
            <a:chExt cx="1382713" cy="1235075"/>
          </a:xfrm>
        </p:grpSpPr>
        <p:sp>
          <p:nvSpPr>
            <p:cNvPr id="79" name="Freeform 15">
              <a:extLst>
                <a:ext uri="{FF2B5EF4-FFF2-40B4-BE49-F238E27FC236}">
                  <a16:creationId xmlns:a16="http://schemas.microsoft.com/office/drawing/2014/main" id="{B2B26470-3B26-44DB-8782-44C451CDBA29}"/>
                </a:ext>
              </a:extLst>
            </p:cNvPr>
            <p:cNvSpPr>
              <a:spLocks noChangeArrowheads="1"/>
            </p:cNvSpPr>
            <p:nvPr/>
          </p:nvSpPr>
          <p:spPr bwMode="auto">
            <a:xfrm>
              <a:off x="341313" y="478155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56 h 248"/>
                <a:gd name="T10" fmla="*/ 54 w 1181"/>
                <a:gd name="T11" fmla="*/ 0 h 248"/>
                <a:gd name="T12" fmla="*/ 1125 w 1181"/>
                <a:gd name="T13" fmla="*/ 0 h 248"/>
                <a:gd name="T14" fmla="*/ 1180 w 1181"/>
                <a:gd name="T15" fmla="*/ 56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56"/>
                    <a:pt x="0" y="56"/>
                    <a:pt x="0" y="56"/>
                  </a:cubicBezTo>
                  <a:cubicBezTo>
                    <a:pt x="0" y="27"/>
                    <a:pt x="27" y="0"/>
                    <a:pt x="54" y="0"/>
                  </a:cubicBezTo>
                  <a:cubicBezTo>
                    <a:pt x="1125" y="0"/>
                    <a:pt x="1125" y="0"/>
                    <a:pt x="1125" y="0"/>
                  </a:cubicBezTo>
                  <a:cubicBezTo>
                    <a:pt x="1152" y="0"/>
                    <a:pt x="1180" y="27"/>
                    <a:pt x="1180" y="56"/>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0" name="Freeform 16">
              <a:extLst>
                <a:ext uri="{FF2B5EF4-FFF2-40B4-BE49-F238E27FC236}">
                  <a16:creationId xmlns:a16="http://schemas.microsoft.com/office/drawing/2014/main" id="{1F221231-F922-4B5F-B07B-B20C2F93E6FC}"/>
                </a:ext>
              </a:extLst>
            </p:cNvPr>
            <p:cNvSpPr>
              <a:spLocks noChangeArrowheads="1"/>
            </p:cNvSpPr>
            <p:nvPr/>
          </p:nvSpPr>
          <p:spPr bwMode="auto">
            <a:xfrm>
              <a:off x="863600" y="4633913"/>
              <a:ext cx="731838" cy="385762"/>
            </a:xfrm>
            <a:custGeom>
              <a:avLst/>
              <a:gdLst>
                <a:gd name="T0" fmla="*/ 247 w 2032"/>
                <a:gd name="T1" fmla="*/ 0 h 1072"/>
                <a:gd name="T2" fmla="*/ 247 w 2032"/>
                <a:gd name="T3" fmla="*/ 0 h 1072"/>
                <a:gd name="T4" fmla="*/ 1866 w 2032"/>
                <a:gd name="T5" fmla="*/ 0 h 1072"/>
                <a:gd name="T6" fmla="*/ 2031 w 2032"/>
                <a:gd name="T7" fmla="*/ 166 h 1072"/>
                <a:gd name="T8" fmla="*/ 2031 w 2032"/>
                <a:gd name="T9" fmla="*/ 878 h 1072"/>
                <a:gd name="T10" fmla="*/ 1866 w 2032"/>
                <a:gd name="T11" fmla="*/ 1071 h 1072"/>
                <a:gd name="T12" fmla="*/ 0 w 2032"/>
                <a:gd name="T13" fmla="*/ 1071 h 1072"/>
              </a:gdLst>
              <a:ahLst/>
              <a:cxnLst>
                <a:cxn ang="0">
                  <a:pos x="T0" y="T1"/>
                </a:cxn>
                <a:cxn ang="0">
                  <a:pos x="T2" y="T3"/>
                </a:cxn>
                <a:cxn ang="0">
                  <a:pos x="T4" y="T5"/>
                </a:cxn>
                <a:cxn ang="0">
                  <a:pos x="T6" y="T7"/>
                </a:cxn>
                <a:cxn ang="0">
                  <a:pos x="T8" y="T9"/>
                </a:cxn>
                <a:cxn ang="0">
                  <a:pos x="T10" y="T11"/>
                </a:cxn>
                <a:cxn ang="0">
                  <a:pos x="T12" y="T13"/>
                </a:cxn>
              </a:cxnLst>
              <a:rect l="0" t="0" r="r" b="b"/>
              <a:pathLst>
                <a:path w="2032" h="1072">
                  <a:moveTo>
                    <a:pt x="247" y="0"/>
                  </a:moveTo>
                  <a:lnTo>
                    <a:pt x="247" y="0"/>
                  </a:lnTo>
                  <a:cubicBezTo>
                    <a:pt x="1866" y="0"/>
                    <a:pt x="1866" y="0"/>
                    <a:pt x="1866" y="0"/>
                  </a:cubicBezTo>
                  <a:cubicBezTo>
                    <a:pt x="1976" y="0"/>
                    <a:pt x="2031" y="83"/>
                    <a:pt x="2031" y="166"/>
                  </a:cubicBezTo>
                  <a:cubicBezTo>
                    <a:pt x="2031" y="878"/>
                    <a:pt x="2031" y="878"/>
                    <a:pt x="2031" y="878"/>
                  </a:cubicBezTo>
                  <a:cubicBezTo>
                    <a:pt x="2031" y="988"/>
                    <a:pt x="1976" y="1071"/>
                    <a:pt x="1866" y="1071"/>
                  </a:cubicBezTo>
                  <a:cubicBezTo>
                    <a:pt x="0" y="1071"/>
                    <a:pt x="0" y="1071"/>
                    <a:pt x="0" y="1071"/>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1" name="Freeform 17">
              <a:extLst>
                <a:ext uri="{FF2B5EF4-FFF2-40B4-BE49-F238E27FC236}">
                  <a16:creationId xmlns:a16="http://schemas.microsoft.com/office/drawing/2014/main" id="{CFAF8A94-1D0A-458C-BC1F-3A261853A919}"/>
                </a:ext>
              </a:extLst>
            </p:cNvPr>
            <p:cNvSpPr>
              <a:spLocks noChangeArrowheads="1"/>
            </p:cNvSpPr>
            <p:nvPr/>
          </p:nvSpPr>
          <p:spPr bwMode="auto">
            <a:xfrm>
              <a:off x="212725" y="4633913"/>
              <a:ext cx="741363" cy="385762"/>
            </a:xfrm>
            <a:custGeom>
              <a:avLst/>
              <a:gdLst>
                <a:gd name="T0" fmla="*/ 1810 w 2058"/>
                <a:gd name="T1" fmla="*/ 1071 h 1072"/>
                <a:gd name="T2" fmla="*/ 1810 w 2058"/>
                <a:gd name="T3" fmla="*/ 1071 h 1072"/>
                <a:gd name="T4" fmla="*/ 164 w 2058"/>
                <a:gd name="T5" fmla="*/ 1071 h 1072"/>
                <a:gd name="T6" fmla="*/ 0 w 2058"/>
                <a:gd name="T7" fmla="*/ 878 h 1072"/>
                <a:gd name="T8" fmla="*/ 0 w 2058"/>
                <a:gd name="T9" fmla="*/ 166 h 1072"/>
                <a:gd name="T10" fmla="*/ 164 w 2058"/>
                <a:gd name="T11" fmla="*/ 0 h 1072"/>
                <a:gd name="T12" fmla="*/ 2057 w 2058"/>
                <a:gd name="T13" fmla="*/ 0 h 1072"/>
              </a:gdLst>
              <a:ahLst/>
              <a:cxnLst>
                <a:cxn ang="0">
                  <a:pos x="T0" y="T1"/>
                </a:cxn>
                <a:cxn ang="0">
                  <a:pos x="T2" y="T3"/>
                </a:cxn>
                <a:cxn ang="0">
                  <a:pos x="T4" y="T5"/>
                </a:cxn>
                <a:cxn ang="0">
                  <a:pos x="T6" y="T7"/>
                </a:cxn>
                <a:cxn ang="0">
                  <a:pos x="T8" y="T9"/>
                </a:cxn>
                <a:cxn ang="0">
                  <a:pos x="T10" y="T11"/>
                </a:cxn>
                <a:cxn ang="0">
                  <a:pos x="T12" y="T13"/>
                </a:cxn>
              </a:cxnLst>
              <a:rect l="0" t="0" r="r" b="b"/>
              <a:pathLst>
                <a:path w="2058" h="1072">
                  <a:moveTo>
                    <a:pt x="1810" y="1071"/>
                  </a:moveTo>
                  <a:lnTo>
                    <a:pt x="1810" y="1071"/>
                  </a:lnTo>
                  <a:cubicBezTo>
                    <a:pt x="164" y="1071"/>
                    <a:pt x="164" y="1071"/>
                    <a:pt x="164" y="1071"/>
                  </a:cubicBezTo>
                  <a:cubicBezTo>
                    <a:pt x="81" y="1071"/>
                    <a:pt x="0" y="988"/>
                    <a:pt x="0" y="878"/>
                  </a:cubicBezTo>
                  <a:cubicBezTo>
                    <a:pt x="0" y="166"/>
                    <a:pt x="0" y="166"/>
                    <a:pt x="0" y="166"/>
                  </a:cubicBezTo>
                  <a:cubicBezTo>
                    <a:pt x="0" y="83"/>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2" name="Line 18">
              <a:extLst>
                <a:ext uri="{FF2B5EF4-FFF2-40B4-BE49-F238E27FC236}">
                  <a16:creationId xmlns:a16="http://schemas.microsoft.com/office/drawing/2014/main" id="{A362DC76-1685-44C3-A49E-F67173F85425}"/>
                </a:ext>
              </a:extLst>
            </p:cNvPr>
            <p:cNvSpPr>
              <a:spLocks noChangeShapeType="1"/>
            </p:cNvSpPr>
            <p:nvPr/>
          </p:nvSpPr>
          <p:spPr bwMode="auto">
            <a:xfrm flipH="1">
              <a:off x="854075" y="4633913"/>
              <a:ext cx="111125" cy="385762"/>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3" name="Freeform 19">
              <a:extLst>
                <a:ext uri="{FF2B5EF4-FFF2-40B4-BE49-F238E27FC236}">
                  <a16:creationId xmlns:a16="http://schemas.microsoft.com/office/drawing/2014/main" id="{64A9014C-A65F-499E-BE1B-312F9EA70FDA}"/>
                </a:ext>
              </a:extLst>
            </p:cNvPr>
            <p:cNvSpPr>
              <a:spLocks noChangeArrowheads="1"/>
            </p:cNvSpPr>
            <p:nvPr/>
          </p:nvSpPr>
          <p:spPr bwMode="auto">
            <a:xfrm>
              <a:off x="341313" y="520700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83 h 248"/>
                <a:gd name="T10" fmla="*/ 54 w 1181"/>
                <a:gd name="T11" fmla="*/ 0 h 248"/>
                <a:gd name="T12" fmla="*/ 1125 w 1181"/>
                <a:gd name="T13" fmla="*/ 0 h 248"/>
                <a:gd name="T14" fmla="*/ 1180 w 1181"/>
                <a:gd name="T15" fmla="*/ 83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83"/>
                    <a:pt x="0" y="83"/>
                    <a:pt x="0" y="83"/>
                  </a:cubicBezTo>
                  <a:cubicBezTo>
                    <a:pt x="0" y="28"/>
                    <a:pt x="27" y="0"/>
                    <a:pt x="54" y="0"/>
                  </a:cubicBezTo>
                  <a:cubicBezTo>
                    <a:pt x="1125" y="0"/>
                    <a:pt x="1125" y="0"/>
                    <a:pt x="1125" y="0"/>
                  </a:cubicBezTo>
                  <a:cubicBezTo>
                    <a:pt x="1152" y="0"/>
                    <a:pt x="1180" y="28"/>
                    <a:pt x="1180" y="83"/>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4" name="Freeform 20">
              <a:extLst>
                <a:ext uri="{FF2B5EF4-FFF2-40B4-BE49-F238E27FC236}">
                  <a16:creationId xmlns:a16="http://schemas.microsoft.com/office/drawing/2014/main" id="{B71523BC-1CE1-4037-840A-EA88E80D7788}"/>
                </a:ext>
              </a:extLst>
            </p:cNvPr>
            <p:cNvSpPr>
              <a:spLocks noChangeArrowheads="1"/>
            </p:cNvSpPr>
            <p:nvPr/>
          </p:nvSpPr>
          <p:spPr bwMode="auto">
            <a:xfrm>
              <a:off x="863600" y="505777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987"/>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5" name="Freeform 21">
              <a:extLst>
                <a:ext uri="{FF2B5EF4-FFF2-40B4-BE49-F238E27FC236}">
                  <a16:creationId xmlns:a16="http://schemas.microsoft.com/office/drawing/2014/main" id="{B6F8428B-151A-4995-8691-410F7CE875BA}"/>
                </a:ext>
              </a:extLst>
            </p:cNvPr>
            <p:cNvSpPr>
              <a:spLocks noChangeArrowheads="1"/>
            </p:cNvSpPr>
            <p:nvPr/>
          </p:nvSpPr>
          <p:spPr bwMode="auto">
            <a:xfrm>
              <a:off x="212725" y="505777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987"/>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6" name="Line 22">
              <a:extLst>
                <a:ext uri="{FF2B5EF4-FFF2-40B4-BE49-F238E27FC236}">
                  <a16:creationId xmlns:a16="http://schemas.microsoft.com/office/drawing/2014/main" id="{F55E1FCB-4C6C-4B9F-9498-091897A75125}"/>
                </a:ext>
              </a:extLst>
            </p:cNvPr>
            <p:cNvSpPr>
              <a:spLocks noChangeShapeType="1"/>
            </p:cNvSpPr>
            <p:nvPr/>
          </p:nvSpPr>
          <p:spPr bwMode="auto">
            <a:xfrm flipH="1">
              <a:off x="854075" y="505777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7" name="Freeform 23">
              <a:extLst>
                <a:ext uri="{FF2B5EF4-FFF2-40B4-BE49-F238E27FC236}">
                  <a16:creationId xmlns:a16="http://schemas.microsoft.com/office/drawing/2014/main" id="{A6CAE382-5EB5-41B1-80CA-A23C85E2266B}"/>
                </a:ext>
              </a:extLst>
            </p:cNvPr>
            <p:cNvSpPr>
              <a:spLocks noChangeArrowheads="1"/>
            </p:cNvSpPr>
            <p:nvPr/>
          </p:nvSpPr>
          <p:spPr bwMode="auto">
            <a:xfrm>
              <a:off x="341313" y="5641975"/>
              <a:ext cx="425450" cy="79375"/>
            </a:xfrm>
            <a:custGeom>
              <a:avLst/>
              <a:gdLst>
                <a:gd name="T0" fmla="*/ 1125 w 1181"/>
                <a:gd name="T1" fmla="*/ 219 h 220"/>
                <a:gd name="T2" fmla="*/ 1125 w 1181"/>
                <a:gd name="T3" fmla="*/ 219 h 220"/>
                <a:gd name="T4" fmla="*/ 54 w 1181"/>
                <a:gd name="T5" fmla="*/ 219 h 220"/>
                <a:gd name="T6" fmla="*/ 0 w 1181"/>
                <a:gd name="T7" fmla="*/ 164 h 220"/>
                <a:gd name="T8" fmla="*/ 0 w 1181"/>
                <a:gd name="T9" fmla="*/ 54 h 220"/>
                <a:gd name="T10" fmla="*/ 54 w 1181"/>
                <a:gd name="T11" fmla="*/ 0 h 220"/>
                <a:gd name="T12" fmla="*/ 1125 w 1181"/>
                <a:gd name="T13" fmla="*/ 0 h 220"/>
                <a:gd name="T14" fmla="*/ 1180 w 1181"/>
                <a:gd name="T15" fmla="*/ 54 h 220"/>
                <a:gd name="T16" fmla="*/ 1180 w 1181"/>
                <a:gd name="T17" fmla="*/ 164 h 220"/>
                <a:gd name="T18" fmla="*/ 1125 w 1181"/>
                <a:gd name="T19"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20">
                  <a:moveTo>
                    <a:pt x="1125" y="219"/>
                  </a:moveTo>
                  <a:lnTo>
                    <a:pt x="1125" y="219"/>
                  </a:lnTo>
                  <a:cubicBezTo>
                    <a:pt x="54" y="219"/>
                    <a:pt x="54" y="219"/>
                    <a:pt x="54" y="219"/>
                  </a:cubicBezTo>
                  <a:cubicBezTo>
                    <a:pt x="27" y="219"/>
                    <a:pt x="0" y="192"/>
                    <a:pt x="0" y="164"/>
                  </a:cubicBezTo>
                  <a:cubicBezTo>
                    <a:pt x="0" y="54"/>
                    <a:pt x="0" y="54"/>
                    <a:pt x="0" y="54"/>
                  </a:cubicBezTo>
                  <a:cubicBezTo>
                    <a:pt x="0" y="27"/>
                    <a:pt x="27" y="0"/>
                    <a:pt x="54" y="0"/>
                  </a:cubicBezTo>
                  <a:cubicBezTo>
                    <a:pt x="1125" y="0"/>
                    <a:pt x="1125" y="0"/>
                    <a:pt x="1125" y="0"/>
                  </a:cubicBezTo>
                  <a:cubicBezTo>
                    <a:pt x="1152" y="0"/>
                    <a:pt x="1180" y="27"/>
                    <a:pt x="1180" y="54"/>
                  </a:cubicBezTo>
                  <a:cubicBezTo>
                    <a:pt x="1180" y="164"/>
                    <a:pt x="1180" y="164"/>
                    <a:pt x="1180" y="164"/>
                  </a:cubicBezTo>
                  <a:cubicBezTo>
                    <a:pt x="1180" y="192"/>
                    <a:pt x="1152" y="219"/>
                    <a:pt x="1125" y="219"/>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8" name="Freeform 24">
              <a:extLst>
                <a:ext uri="{FF2B5EF4-FFF2-40B4-BE49-F238E27FC236}">
                  <a16:creationId xmlns:a16="http://schemas.microsoft.com/office/drawing/2014/main" id="{D20509D6-3FBA-4CA8-8FEF-E9CEBBBFF54F}"/>
                </a:ext>
              </a:extLst>
            </p:cNvPr>
            <p:cNvSpPr>
              <a:spLocks noChangeArrowheads="1"/>
            </p:cNvSpPr>
            <p:nvPr/>
          </p:nvSpPr>
          <p:spPr bwMode="auto">
            <a:xfrm>
              <a:off x="863600" y="548322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1015"/>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9" name="Freeform 25">
              <a:extLst>
                <a:ext uri="{FF2B5EF4-FFF2-40B4-BE49-F238E27FC236}">
                  <a16:creationId xmlns:a16="http://schemas.microsoft.com/office/drawing/2014/main" id="{097407F0-73C4-4F36-9425-E07BE477EC72}"/>
                </a:ext>
              </a:extLst>
            </p:cNvPr>
            <p:cNvSpPr>
              <a:spLocks noChangeArrowheads="1"/>
            </p:cNvSpPr>
            <p:nvPr/>
          </p:nvSpPr>
          <p:spPr bwMode="auto">
            <a:xfrm>
              <a:off x="212725" y="548322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1015"/>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90" name="Line 26">
              <a:extLst>
                <a:ext uri="{FF2B5EF4-FFF2-40B4-BE49-F238E27FC236}">
                  <a16:creationId xmlns:a16="http://schemas.microsoft.com/office/drawing/2014/main" id="{BC6D2DDB-3BFD-48A7-BC29-7F3B053DC851}"/>
                </a:ext>
              </a:extLst>
            </p:cNvPr>
            <p:cNvSpPr>
              <a:spLocks noChangeShapeType="1"/>
            </p:cNvSpPr>
            <p:nvPr/>
          </p:nvSpPr>
          <p:spPr bwMode="auto">
            <a:xfrm flipH="1">
              <a:off x="854075" y="548322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pic>
        <p:nvPicPr>
          <p:cNvPr id="91" name="Picture 11" descr="\\Mv-fs\Projects\Citrix\09-1786 Graphics for Print\Art\Fot PPT\2\HDX_Logo.png">
            <a:extLst>
              <a:ext uri="{FF2B5EF4-FFF2-40B4-BE49-F238E27FC236}">
                <a16:creationId xmlns:a16="http://schemas.microsoft.com/office/drawing/2014/main" id="{5449A7B2-AB56-40A9-8E79-B860B07491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51138" y="2100086"/>
            <a:ext cx="785423" cy="4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Image result for citrix director">
            <a:extLst>
              <a:ext uri="{FF2B5EF4-FFF2-40B4-BE49-F238E27FC236}">
                <a16:creationId xmlns:a16="http://schemas.microsoft.com/office/drawing/2014/main" id="{9518CD4A-6941-41AF-8555-01D79499C2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8461" y="3679664"/>
            <a:ext cx="1049589" cy="523973"/>
          </a:xfrm>
          <a:prstGeom prst="rect">
            <a:avLst/>
          </a:prstGeom>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B62097-2AAF-4ED8-BF02-48BE51A78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2487" y="5162553"/>
            <a:ext cx="646732" cy="567687"/>
          </a:xfrm>
          <a:prstGeom prst="rect">
            <a:avLst/>
          </a:prstGeom>
        </p:spPr>
      </p:pic>
      <p:pic>
        <p:nvPicPr>
          <p:cNvPr id="137" name="Picture 136">
            <a:extLst>
              <a:ext uri="{FF2B5EF4-FFF2-40B4-BE49-F238E27FC236}">
                <a16:creationId xmlns:a16="http://schemas.microsoft.com/office/drawing/2014/main" id="{73C82291-BEA2-4903-BDB8-ED79E1E6D2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72332" y="5186430"/>
            <a:ext cx="481207" cy="490122"/>
          </a:xfrm>
          <a:prstGeom prst="rect">
            <a:avLst/>
          </a:prstGeom>
        </p:spPr>
      </p:pic>
      <p:pic>
        <p:nvPicPr>
          <p:cNvPr id="6148" name="Picture 4" descr="Image result for teams">
            <a:extLst>
              <a:ext uri="{FF2B5EF4-FFF2-40B4-BE49-F238E27FC236}">
                <a16:creationId xmlns:a16="http://schemas.microsoft.com/office/drawing/2014/main" id="{C00E01E2-B4FF-4FFE-96AB-2A0541D55F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333843" y="2153418"/>
            <a:ext cx="410773" cy="410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icrosoft outlook icon">
            <a:extLst>
              <a:ext uri="{FF2B5EF4-FFF2-40B4-BE49-F238E27FC236}">
                <a16:creationId xmlns:a16="http://schemas.microsoft.com/office/drawing/2014/main" id="{969C052D-1C00-4894-813E-24D66700F47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88476" y="3700479"/>
            <a:ext cx="391446" cy="391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C438E9-F8A1-42CE-B9DF-11122B299E8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16150" y="3691110"/>
            <a:ext cx="787385" cy="504039"/>
          </a:xfrm>
          <a:prstGeom prst="rect">
            <a:avLst/>
          </a:prstGeom>
          <a:ln>
            <a:noFill/>
          </a:ln>
          <a:effectLst>
            <a:outerShdw blurRad="76200" dir="13500000" sy="23000" kx="1200000" algn="br" rotWithShape="0">
              <a:prstClr val="black">
                <a:alpha val="20000"/>
              </a:prstClr>
            </a:outerShdw>
          </a:effectLst>
        </p:spPr>
      </p:pic>
      <p:grpSp>
        <p:nvGrpSpPr>
          <p:cNvPr id="6" name="Group 5">
            <a:extLst>
              <a:ext uri="{FF2B5EF4-FFF2-40B4-BE49-F238E27FC236}">
                <a16:creationId xmlns:a16="http://schemas.microsoft.com/office/drawing/2014/main" id="{3380A2EB-19D8-4506-A1C6-3A21B628A6BA}"/>
              </a:ext>
            </a:extLst>
          </p:cNvPr>
          <p:cNvGrpSpPr/>
          <p:nvPr/>
        </p:nvGrpSpPr>
        <p:grpSpPr>
          <a:xfrm>
            <a:off x="7262984" y="2012601"/>
            <a:ext cx="607308" cy="664675"/>
            <a:chOff x="7327260" y="1975521"/>
            <a:chExt cx="711734" cy="769258"/>
          </a:xfrm>
        </p:grpSpPr>
        <p:grpSp>
          <p:nvGrpSpPr>
            <p:cNvPr id="218" name="Group 217">
              <a:extLst>
                <a:ext uri="{FF2B5EF4-FFF2-40B4-BE49-F238E27FC236}">
                  <a16:creationId xmlns:a16="http://schemas.microsoft.com/office/drawing/2014/main" id="{A1EFBE02-3197-4844-B86E-0BB07EE7DA00}"/>
                </a:ext>
              </a:extLst>
            </p:cNvPr>
            <p:cNvGrpSpPr/>
            <p:nvPr/>
          </p:nvGrpSpPr>
          <p:grpSpPr>
            <a:xfrm>
              <a:off x="7327260" y="1975521"/>
              <a:ext cx="460398" cy="580810"/>
              <a:chOff x="2093913" y="39688"/>
              <a:chExt cx="5984875" cy="7550150"/>
            </a:xfrm>
          </p:grpSpPr>
          <p:sp>
            <p:nvSpPr>
              <p:cNvPr id="219" name="Freeform 1">
                <a:extLst>
                  <a:ext uri="{FF2B5EF4-FFF2-40B4-BE49-F238E27FC236}">
                    <a16:creationId xmlns:a16="http://schemas.microsoft.com/office/drawing/2014/main" id="{B9B4F4AB-DEFA-4C84-8B75-F7BD73A9025F}"/>
                  </a:ext>
                </a:extLst>
              </p:cNvPr>
              <p:cNvSpPr>
                <a:spLocks noChangeArrowheads="1"/>
              </p:cNvSpPr>
              <p:nvPr/>
            </p:nvSpPr>
            <p:spPr bwMode="auto">
              <a:xfrm>
                <a:off x="2093913" y="39688"/>
                <a:ext cx="5984875" cy="7550150"/>
              </a:xfrm>
              <a:custGeom>
                <a:avLst/>
                <a:gdLst>
                  <a:gd name="T0" fmla="*/ 15600 w 16625"/>
                  <a:gd name="T1" fmla="*/ 20972 h 20973"/>
                  <a:gd name="T2" fmla="*/ 15600 w 16625"/>
                  <a:gd name="T3" fmla="*/ 20972 h 20973"/>
                  <a:gd name="T4" fmla="*/ 1023 w 16625"/>
                  <a:gd name="T5" fmla="*/ 20972 h 20973"/>
                  <a:gd name="T6" fmla="*/ 0 w 16625"/>
                  <a:gd name="T7" fmla="*/ 19949 h 20973"/>
                  <a:gd name="T8" fmla="*/ 0 w 16625"/>
                  <a:gd name="T9" fmla="*/ 1023 h 20973"/>
                  <a:gd name="T10" fmla="*/ 1023 w 16625"/>
                  <a:gd name="T11" fmla="*/ 0 h 20973"/>
                  <a:gd name="T12" fmla="*/ 11023 w 16625"/>
                  <a:gd name="T13" fmla="*/ 0 h 20973"/>
                  <a:gd name="T14" fmla="*/ 16624 w 16625"/>
                  <a:gd name="T15" fmla="*/ 5142 h 20973"/>
                  <a:gd name="T16" fmla="*/ 16624 w 16625"/>
                  <a:gd name="T17" fmla="*/ 19949 h 20973"/>
                  <a:gd name="T18" fmla="*/ 15600 w 16625"/>
                  <a:gd name="T19" fmla="*/ 20972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25" h="20973">
                    <a:moveTo>
                      <a:pt x="15600" y="20972"/>
                    </a:moveTo>
                    <a:lnTo>
                      <a:pt x="15600" y="20972"/>
                    </a:lnTo>
                    <a:cubicBezTo>
                      <a:pt x="1023" y="20972"/>
                      <a:pt x="1023" y="20972"/>
                      <a:pt x="1023" y="20972"/>
                    </a:cubicBezTo>
                    <a:cubicBezTo>
                      <a:pt x="461" y="20972"/>
                      <a:pt x="0" y="20512"/>
                      <a:pt x="0" y="19949"/>
                    </a:cubicBezTo>
                    <a:cubicBezTo>
                      <a:pt x="0" y="1023"/>
                      <a:pt x="0" y="1023"/>
                      <a:pt x="0" y="1023"/>
                    </a:cubicBezTo>
                    <a:cubicBezTo>
                      <a:pt x="0" y="461"/>
                      <a:pt x="461" y="0"/>
                      <a:pt x="1023" y="0"/>
                    </a:cubicBezTo>
                    <a:cubicBezTo>
                      <a:pt x="11023" y="0"/>
                      <a:pt x="11023" y="0"/>
                      <a:pt x="11023" y="0"/>
                    </a:cubicBezTo>
                    <a:cubicBezTo>
                      <a:pt x="16624" y="5142"/>
                      <a:pt x="16624" y="5142"/>
                      <a:pt x="16624" y="5142"/>
                    </a:cubicBezTo>
                    <a:cubicBezTo>
                      <a:pt x="16624" y="19949"/>
                      <a:pt x="16624" y="19949"/>
                      <a:pt x="16624" y="19949"/>
                    </a:cubicBezTo>
                    <a:cubicBezTo>
                      <a:pt x="16624" y="20512"/>
                      <a:pt x="16163" y="20972"/>
                      <a:pt x="15600" y="2097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20" name="Freeform 2">
                <a:extLst>
                  <a:ext uri="{FF2B5EF4-FFF2-40B4-BE49-F238E27FC236}">
                    <a16:creationId xmlns:a16="http://schemas.microsoft.com/office/drawing/2014/main" id="{607001F2-769F-4B93-B84B-FD03DD396597}"/>
                  </a:ext>
                </a:extLst>
              </p:cNvPr>
              <p:cNvSpPr>
                <a:spLocks noChangeArrowheads="1"/>
              </p:cNvSpPr>
              <p:nvPr/>
            </p:nvSpPr>
            <p:spPr bwMode="auto">
              <a:xfrm>
                <a:off x="6080125" y="39688"/>
                <a:ext cx="1998663" cy="1851025"/>
              </a:xfrm>
              <a:custGeom>
                <a:avLst/>
                <a:gdLst>
                  <a:gd name="T0" fmla="*/ 0 w 5551"/>
                  <a:gd name="T1" fmla="*/ 0 h 5143"/>
                  <a:gd name="T2" fmla="*/ 0 w 5551"/>
                  <a:gd name="T3" fmla="*/ 0 h 5143"/>
                  <a:gd name="T4" fmla="*/ 0 w 5551"/>
                  <a:gd name="T5" fmla="*/ 4195 h 5143"/>
                  <a:gd name="T6" fmla="*/ 947 w 5551"/>
                  <a:gd name="T7" fmla="*/ 5142 h 5143"/>
                  <a:gd name="T8" fmla="*/ 5550 w 5551"/>
                  <a:gd name="T9" fmla="*/ 5142 h 5143"/>
                </a:gdLst>
                <a:ahLst/>
                <a:cxnLst>
                  <a:cxn ang="0">
                    <a:pos x="T0" y="T1"/>
                  </a:cxn>
                  <a:cxn ang="0">
                    <a:pos x="T2" y="T3"/>
                  </a:cxn>
                  <a:cxn ang="0">
                    <a:pos x="T4" y="T5"/>
                  </a:cxn>
                  <a:cxn ang="0">
                    <a:pos x="T6" y="T7"/>
                  </a:cxn>
                  <a:cxn ang="0">
                    <a:pos x="T8" y="T9"/>
                  </a:cxn>
                </a:cxnLst>
                <a:rect l="0" t="0" r="r" b="b"/>
                <a:pathLst>
                  <a:path w="5551" h="5143">
                    <a:moveTo>
                      <a:pt x="0" y="0"/>
                    </a:moveTo>
                    <a:lnTo>
                      <a:pt x="0" y="0"/>
                    </a:lnTo>
                    <a:cubicBezTo>
                      <a:pt x="0" y="4195"/>
                      <a:pt x="0" y="4195"/>
                      <a:pt x="0" y="4195"/>
                    </a:cubicBezTo>
                    <a:cubicBezTo>
                      <a:pt x="0" y="4732"/>
                      <a:pt x="435" y="5142"/>
                      <a:pt x="947" y="5142"/>
                    </a:cubicBezTo>
                    <a:cubicBezTo>
                      <a:pt x="5550" y="5142"/>
                      <a:pt x="5550" y="5142"/>
                      <a:pt x="5550" y="514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1" name="Freeform 3">
                <a:extLst>
                  <a:ext uri="{FF2B5EF4-FFF2-40B4-BE49-F238E27FC236}">
                    <a16:creationId xmlns:a16="http://schemas.microsoft.com/office/drawing/2014/main" id="{250B6B71-3358-49EC-841B-83786A203532}"/>
                  </a:ext>
                </a:extLst>
              </p:cNvPr>
              <p:cNvSpPr>
                <a:spLocks noChangeArrowheads="1"/>
              </p:cNvSpPr>
              <p:nvPr/>
            </p:nvSpPr>
            <p:spPr bwMode="auto">
              <a:xfrm>
                <a:off x="3079750" y="2736850"/>
                <a:ext cx="1087438" cy="782638"/>
              </a:xfrm>
              <a:custGeom>
                <a:avLst/>
                <a:gdLst>
                  <a:gd name="T0" fmla="*/ 0 w 3019"/>
                  <a:gd name="T1" fmla="*/ 1331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31"/>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2" name="Line 4">
                <a:extLst>
                  <a:ext uri="{FF2B5EF4-FFF2-40B4-BE49-F238E27FC236}">
                    <a16:creationId xmlns:a16="http://schemas.microsoft.com/office/drawing/2014/main" id="{55124DD2-1C52-4703-B09E-79D8560325A3}"/>
                  </a:ext>
                </a:extLst>
              </p:cNvPr>
              <p:cNvSpPr>
                <a:spLocks noChangeShapeType="1"/>
              </p:cNvSpPr>
              <p:nvPr/>
            </p:nvSpPr>
            <p:spPr bwMode="auto">
              <a:xfrm>
                <a:off x="4514850" y="3316288"/>
                <a:ext cx="2559050" cy="1587"/>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3" name="Freeform 5">
                <a:extLst>
                  <a:ext uri="{FF2B5EF4-FFF2-40B4-BE49-F238E27FC236}">
                    <a16:creationId xmlns:a16="http://schemas.microsoft.com/office/drawing/2014/main" id="{FFB5FD51-5741-45C2-82D3-AD28EC8D22F1}"/>
                  </a:ext>
                </a:extLst>
              </p:cNvPr>
              <p:cNvSpPr>
                <a:spLocks noChangeArrowheads="1"/>
              </p:cNvSpPr>
              <p:nvPr/>
            </p:nvSpPr>
            <p:spPr bwMode="auto">
              <a:xfrm>
                <a:off x="3079750" y="4062413"/>
                <a:ext cx="1087438" cy="782637"/>
              </a:xfrm>
              <a:custGeom>
                <a:avLst/>
                <a:gdLst>
                  <a:gd name="T0" fmla="*/ 0 w 3019"/>
                  <a:gd name="T1" fmla="*/ 1355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55"/>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4" name="Line 6">
                <a:extLst>
                  <a:ext uri="{FF2B5EF4-FFF2-40B4-BE49-F238E27FC236}">
                    <a16:creationId xmlns:a16="http://schemas.microsoft.com/office/drawing/2014/main" id="{C3B2ECAF-979A-408B-811D-33045B909296}"/>
                  </a:ext>
                </a:extLst>
              </p:cNvPr>
              <p:cNvSpPr>
                <a:spLocks noChangeShapeType="1"/>
              </p:cNvSpPr>
              <p:nvPr/>
            </p:nvSpPr>
            <p:spPr bwMode="auto">
              <a:xfrm>
                <a:off x="4514850" y="4597400"/>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5" name="Freeform 7">
                <a:extLst>
                  <a:ext uri="{FF2B5EF4-FFF2-40B4-BE49-F238E27FC236}">
                    <a16:creationId xmlns:a16="http://schemas.microsoft.com/office/drawing/2014/main" id="{44E2281F-ADCC-4A00-BA3F-1D7CF4146FB3}"/>
                  </a:ext>
                </a:extLst>
              </p:cNvPr>
              <p:cNvSpPr>
                <a:spLocks noChangeArrowheads="1"/>
              </p:cNvSpPr>
              <p:nvPr/>
            </p:nvSpPr>
            <p:spPr bwMode="auto">
              <a:xfrm>
                <a:off x="3079750" y="5389563"/>
                <a:ext cx="1087438" cy="792162"/>
              </a:xfrm>
              <a:custGeom>
                <a:avLst/>
                <a:gdLst>
                  <a:gd name="T0" fmla="*/ 0 w 3019"/>
                  <a:gd name="T1" fmla="*/ 1355 h 2200"/>
                  <a:gd name="T2" fmla="*/ 844 w 3019"/>
                  <a:gd name="T3" fmla="*/ 2199 h 2200"/>
                  <a:gd name="T4" fmla="*/ 3018 w 3019"/>
                  <a:gd name="T5" fmla="*/ 0 h 2200"/>
                </a:gdLst>
                <a:ahLst/>
                <a:cxnLst>
                  <a:cxn ang="0">
                    <a:pos x="T0" y="T1"/>
                  </a:cxn>
                  <a:cxn ang="0">
                    <a:pos x="T2" y="T3"/>
                  </a:cxn>
                  <a:cxn ang="0">
                    <a:pos x="T4" y="T5"/>
                  </a:cxn>
                </a:cxnLst>
                <a:rect l="0" t="0" r="r" b="b"/>
                <a:pathLst>
                  <a:path w="3019" h="2200">
                    <a:moveTo>
                      <a:pt x="0" y="1355"/>
                    </a:moveTo>
                    <a:lnTo>
                      <a:pt x="844" y="2199"/>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6" name="Line 8">
                <a:extLst>
                  <a:ext uri="{FF2B5EF4-FFF2-40B4-BE49-F238E27FC236}">
                    <a16:creationId xmlns:a16="http://schemas.microsoft.com/office/drawing/2014/main" id="{A8D15276-D775-47D9-8155-E21C29465796}"/>
                  </a:ext>
                </a:extLst>
              </p:cNvPr>
              <p:cNvSpPr>
                <a:spLocks noChangeShapeType="1"/>
              </p:cNvSpPr>
              <p:nvPr/>
            </p:nvSpPr>
            <p:spPr bwMode="auto">
              <a:xfrm>
                <a:off x="4514850" y="5876925"/>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grpSp>
          <p:nvGrpSpPr>
            <p:cNvPr id="213" name="Group 212">
              <a:extLst>
                <a:ext uri="{FF2B5EF4-FFF2-40B4-BE49-F238E27FC236}">
                  <a16:creationId xmlns:a16="http://schemas.microsoft.com/office/drawing/2014/main" id="{A9DD808C-D395-4536-AEF7-BF4C082946D8}"/>
                </a:ext>
              </a:extLst>
            </p:cNvPr>
            <p:cNvGrpSpPr/>
            <p:nvPr/>
          </p:nvGrpSpPr>
          <p:grpSpPr>
            <a:xfrm>
              <a:off x="7568186" y="2273971"/>
              <a:ext cx="470808" cy="470808"/>
              <a:chOff x="555625" y="928688"/>
              <a:chExt cx="2965450" cy="2965450"/>
            </a:xfrm>
            <a:solidFill>
              <a:schemeClr val="tx1">
                <a:lumMod val="50000"/>
                <a:lumOff val="50000"/>
              </a:schemeClr>
            </a:solidFill>
          </p:grpSpPr>
          <p:sp>
            <p:nvSpPr>
              <p:cNvPr id="214" name="Freeform 1">
                <a:extLst>
                  <a:ext uri="{FF2B5EF4-FFF2-40B4-BE49-F238E27FC236}">
                    <a16:creationId xmlns:a16="http://schemas.microsoft.com/office/drawing/2014/main" id="{DF85F5B5-26BD-4B06-A900-43E859D89DFD}"/>
                  </a:ext>
                </a:extLst>
              </p:cNvPr>
              <p:cNvSpPr>
                <a:spLocks noChangeArrowheads="1"/>
              </p:cNvSpPr>
              <p:nvPr/>
            </p:nvSpPr>
            <p:spPr bwMode="auto">
              <a:xfrm>
                <a:off x="555625" y="928688"/>
                <a:ext cx="2965450" cy="2965450"/>
              </a:xfrm>
              <a:custGeom>
                <a:avLst/>
                <a:gdLst>
                  <a:gd name="T0" fmla="*/ 8024 w 8238"/>
                  <a:gd name="T1" fmla="*/ 3457 h 8237"/>
                  <a:gd name="T2" fmla="*/ 7235 w 8238"/>
                  <a:gd name="T3" fmla="*/ 3230 h 8237"/>
                  <a:gd name="T4" fmla="*/ 6932 w 8238"/>
                  <a:gd name="T5" fmla="*/ 2215 h 8237"/>
                  <a:gd name="T6" fmla="*/ 7296 w 8238"/>
                  <a:gd name="T7" fmla="*/ 1456 h 8237"/>
                  <a:gd name="T8" fmla="*/ 6416 w 8238"/>
                  <a:gd name="T9" fmla="*/ 880 h 8237"/>
                  <a:gd name="T10" fmla="*/ 5704 w 8238"/>
                  <a:gd name="T11" fmla="*/ 1274 h 8237"/>
                  <a:gd name="T12" fmla="*/ 4763 w 8238"/>
                  <a:gd name="T13" fmla="*/ 758 h 8237"/>
                  <a:gd name="T14" fmla="*/ 4476 w 8238"/>
                  <a:gd name="T15" fmla="*/ 0 h 8237"/>
                  <a:gd name="T16" fmla="*/ 3459 w 8238"/>
                  <a:gd name="T17" fmla="*/ 212 h 8237"/>
                  <a:gd name="T18" fmla="*/ 3231 w 8238"/>
                  <a:gd name="T19" fmla="*/ 955 h 8237"/>
                  <a:gd name="T20" fmla="*/ 2170 w 8238"/>
                  <a:gd name="T21" fmla="*/ 1259 h 8237"/>
                  <a:gd name="T22" fmla="*/ 1457 w 8238"/>
                  <a:gd name="T23" fmla="*/ 940 h 8237"/>
                  <a:gd name="T24" fmla="*/ 895 w 8238"/>
                  <a:gd name="T25" fmla="*/ 1820 h 8237"/>
                  <a:gd name="T26" fmla="*/ 1244 w 8238"/>
                  <a:gd name="T27" fmla="*/ 2503 h 8237"/>
                  <a:gd name="T28" fmla="*/ 713 w 8238"/>
                  <a:gd name="T29" fmla="*/ 3472 h 8237"/>
                  <a:gd name="T30" fmla="*/ 0 w 8238"/>
                  <a:gd name="T31" fmla="*/ 3746 h 8237"/>
                  <a:gd name="T32" fmla="*/ 212 w 8238"/>
                  <a:gd name="T33" fmla="*/ 4777 h 8237"/>
                  <a:gd name="T34" fmla="*/ 941 w 8238"/>
                  <a:gd name="T35" fmla="*/ 5005 h 8237"/>
                  <a:gd name="T36" fmla="*/ 1260 w 8238"/>
                  <a:gd name="T37" fmla="*/ 6067 h 8237"/>
                  <a:gd name="T38" fmla="*/ 956 w 8238"/>
                  <a:gd name="T39" fmla="*/ 6780 h 8237"/>
                  <a:gd name="T40" fmla="*/ 1821 w 8238"/>
                  <a:gd name="T41" fmla="*/ 7341 h 8237"/>
                  <a:gd name="T42" fmla="*/ 2503 w 8238"/>
                  <a:gd name="T43" fmla="*/ 6977 h 8237"/>
                  <a:gd name="T44" fmla="*/ 3474 w 8238"/>
                  <a:gd name="T45" fmla="*/ 7493 h 8237"/>
                  <a:gd name="T46" fmla="*/ 3762 w 8238"/>
                  <a:gd name="T47" fmla="*/ 8236 h 8237"/>
                  <a:gd name="T48" fmla="*/ 4779 w 8238"/>
                  <a:gd name="T49" fmla="*/ 8024 h 8237"/>
                  <a:gd name="T50" fmla="*/ 5006 w 8238"/>
                  <a:gd name="T51" fmla="*/ 7250 h 8237"/>
                  <a:gd name="T52" fmla="*/ 6038 w 8238"/>
                  <a:gd name="T53" fmla="*/ 6947 h 8237"/>
                  <a:gd name="T54" fmla="*/ 6780 w 8238"/>
                  <a:gd name="T55" fmla="*/ 7280 h 8237"/>
                  <a:gd name="T56" fmla="*/ 7357 w 8238"/>
                  <a:gd name="T57" fmla="*/ 6401 h 8237"/>
                  <a:gd name="T58" fmla="*/ 6947 w 8238"/>
                  <a:gd name="T59" fmla="*/ 5688 h 8237"/>
                  <a:gd name="T60" fmla="*/ 7463 w 8238"/>
                  <a:gd name="T61" fmla="*/ 4762 h 8237"/>
                  <a:gd name="T62" fmla="*/ 8237 w 8238"/>
                  <a:gd name="T63" fmla="*/ 4474 h 8237"/>
                  <a:gd name="T64" fmla="*/ 8024 w 8238"/>
                  <a:gd name="T65" fmla="*/ 3457 h 8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38" h="8237">
                    <a:moveTo>
                      <a:pt x="8024" y="3457"/>
                    </a:moveTo>
                    <a:lnTo>
                      <a:pt x="8024" y="3457"/>
                    </a:lnTo>
                    <a:cubicBezTo>
                      <a:pt x="7432" y="3397"/>
                      <a:pt x="7432" y="3397"/>
                      <a:pt x="7432" y="3397"/>
                    </a:cubicBezTo>
                    <a:cubicBezTo>
                      <a:pt x="7342" y="3397"/>
                      <a:pt x="7266" y="3321"/>
                      <a:pt x="7235" y="3230"/>
                    </a:cubicBezTo>
                    <a:cubicBezTo>
                      <a:pt x="7160" y="2958"/>
                      <a:pt x="7053" y="2715"/>
                      <a:pt x="6917" y="2488"/>
                    </a:cubicBezTo>
                    <a:cubicBezTo>
                      <a:pt x="6871" y="2397"/>
                      <a:pt x="6871" y="2290"/>
                      <a:pt x="6932" y="2215"/>
                    </a:cubicBezTo>
                    <a:cubicBezTo>
                      <a:pt x="7296" y="1774"/>
                      <a:pt x="7296" y="1774"/>
                      <a:pt x="7296" y="1774"/>
                    </a:cubicBezTo>
                    <a:cubicBezTo>
                      <a:pt x="7387" y="1684"/>
                      <a:pt x="7372" y="1547"/>
                      <a:pt x="7296" y="1456"/>
                    </a:cubicBezTo>
                    <a:cubicBezTo>
                      <a:pt x="6735" y="895"/>
                      <a:pt x="6735" y="895"/>
                      <a:pt x="6735" y="895"/>
                    </a:cubicBezTo>
                    <a:cubicBezTo>
                      <a:pt x="6644" y="819"/>
                      <a:pt x="6507" y="804"/>
                      <a:pt x="6416" y="880"/>
                    </a:cubicBezTo>
                    <a:cubicBezTo>
                      <a:pt x="5977" y="1259"/>
                      <a:pt x="5977" y="1259"/>
                      <a:pt x="5977" y="1259"/>
                    </a:cubicBezTo>
                    <a:cubicBezTo>
                      <a:pt x="5901" y="1320"/>
                      <a:pt x="5795" y="1320"/>
                      <a:pt x="5704" y="1274"/>
                    </a:cubicBezTo>
                    <a:cubicBezTo>
                      <a:pt x="5462" y="1138"/>
                      <a:pt x="5219" y="1031"/>
                      <a:pt x="4945" y="955"/>
                    </a:cubicBezTo>
                    <a:cubicBezTo>
                      <a:pt x="4840" y="940"/>
                      <a:pt x="4779" y="849"/>
                      <a:pt x="4763" y="758"/>
                    </a:cubicBezTo>
                    <a:cubicBezTo>
                      <a:pt x="4718" y="212"/>
                      <a:pt x="4718" y="212"/>
                      <a:pt x="4718" y="212"/>
                    </a:cubicBezTo>
                    <a:cubicBezTo>
                      <a:pt x="4703" y="91"/>
                      <a:pt x="4612" y="0"/>
                      <a:pt x="4476" y="0"/>
                    </a:cubicBezTo>
                    <a:cubicBezTo>
                      <a:pt x="3687" y="0"/>
                      <a:pt x="3687" y="0"/>
                      <a:pt x="3687" y="0"/>
                    </a:cubicBezTo>
                    <a:cubicBezTo>
                      <a:pt x="3565" y="0"/>
                      <a:pt x="3474" y="91"/>
                      <a:pt x="3459" y="212"/>
                    </a:cubicBezTo>
                    <a:cubicBezTo>
                      <a:pt x="3413" y="758"/>
                      <a:pt x="3413" y="758"/>
                      <a:pt x="3413" y="758"/>
                    </a:cubicBezTo>
                    <a:cubicBezTo>
                      <a:pt x="3398" y="849"/>
                      <a:pt x="3323" y="940"/>
                      <a:pt x="3231" y="955"/>
                    </a:cubicBezTo>
                    <a:cubicBezTo>
                      <a:pt x="2959" y="1031"/>
                      <a:pt x="2685" y="1153"/>
                      <a:pt x="2443" y="1289"/>
                    </a:cubicBezTo>
                    <a:cubicBezTo>
                      <a:pt x="2367" y="1335"/>
                      <a:pt x="2261" y="1335"/>
                      <a:pt x="2170" y="1259"/>
                    </a:cubicBezTo>
                    <a:cubicBezTo>
                      <a:pt x="1775" y="925"/>
                      <a:pt x="1775" y="925"/>
                      <a:pt x="1775" y="925"/>
                    </a:cubicBezTo>
                    <a:cubicBezTo>
                      <a:pt x="1684" y="849"/>
                      <a:pt x="1547" y="864"/>
                      <a:pt x="1457" y="940"/>
                    </a:cubicBezTo>
                    <a:cubicBezTo>
                      <a:pt x="911" y="1502"/>
                      <a:pt x="911" y="1502"/>
                      <a:pt x="911" y="1502"/>
                    </a:cubicBezTo>
                    <a:cubicBezTo>
                      <a:pt x="819" y="1592"/>
                      <a:pt x="804" y="1729"/>
                      <a:pt x="895" y="1820"/>
                    </a:cubicBezTo>
                    <a:cubicBezTo>
                      <a:pt x="1229" y="2230"/>
                      <a:pt x="1229" y="2230"/>
                      <a:pt x="1229" y="2230"/>
                    </a:cubicBezTo>
                    <a:cubicBezTo>
                      <a:pt x="1290" y="2305"/>
                      <a:pt x="1305" y="2412"/>
                      <a:pt x="1244" y="2503"/>
                    </a:cubicBezTo>
                    <a:cubicBezTo>
                      <a:pt x="1108" y="2745"/>
                      <a:pt x="1001" y="3018"/>
                      <a:pt x="926" y="3290"/>
                    </a:cubicBezTo>
                    <a:cubicBezTo>
                      <a:pt x="895" y="3397"/>
                      <a:pt x="819" y="3472"/>
                      <a:pt x="713" y="3472"/>
                    </a:cubicBezTo>
                    <a:cubicBezTo>
                      <a:pt x="212" y="3518"/>
                      <a:pt x="212" y="3518"/>
                      <a:pt x="212" y="3518"/>
                    </a:cubicBezTo>
                    <a:cubicBezTo>
                      <a:pt x="91" y="3533"/>
                      <a:pt x="0" y="3624"/>
                      <a:pt x="0" y="3746"/>
                    </a:cubicBezTo>
                    <a:cubicBezTo>
                      <a:pt x="0" y="4550"/>
                      <a:pt x="0" y="4550"/>
                      <a:pt x="0" y="4550"/>
                    </a:cubicBezTo>
                    <a:cubicBezTo>
                      <a:pt x="0" y="4671"/>
                      <a:pt x="91" y="4762"/>
                      <a:pt x="212" y="4777"/>
                    </a:cubicBezTo>
                    <a:cubicBezTo>
                      <a:pt x="728" y="4823"/>
                      <a:pt x="728" y="4823"/>
                      <a:pt x="728" y="4823"/>
                    </a:cubicBezTo>
                    <a:cubicBezTo>
                      <a:pt x="835" y="4838"/>
                      <a:pt x="911" y="4899"/>
                      <a:pt x="941" y="5005"/>
                    </a:cubicBezTo>
                    <a:cubicBezTo>
                      <a:pt x="1017" y="5278"/>
                      <a:pt x="1138" y="5551"/>
                      <a:pt x="1275" y="5794"/>
                    </a:cubicBezTo>
                    <a:cubicBezTo>
                      <a:pt x="1335" y="5885"/>
                      <a:pt x="1320" y="5991"/>
                      <a:pt x="1260" y="6067"/>
                    </a:cubicBezTo>
                    <a:cubicBezTo>
                      <a:pt x="941" y="6461"/>
                      <a:pt x="941" y="6461"/>
                      <a:pt x="941" y="6461"/>
                    </a:cubicBezTo>
                    <a:cubicBezTo>
                      <a:pt x="850" y="6552"/>
                      <a:pt x="865" y="6689"/>
                      <a:pt x="956" y="6780"/>
                    </a:cubicBezTo>
                    <a:cubicBezTo>
                      <a:pt x="1502" y="7326"/>
                      <a:pt x="1502" y="7326"/>
                      <a:pt x="1502" y="7326"/>
                    </a:cubicBezTo>
                    <a:cubicBezTo>
                      <a:pt x="1593" y="7417"/>
                      <a:pt x="1729" y="7432"/>
                      <a:pt x="1821" y="7341"/>
                    </a:cubicBezTo>
                    <a:cubicBezTo>
                      <a:pt x="2230" y="7008"/>
                      <a:pt x="2230" y="7008"/>
                      <a:pt x="2230" y="7008"/>
                    </a:cubicBezTo>
                    <a:cubicBezTo>
                      <a:pt x="2306" y="6931"/>
                      <a:pt x="2412" y="6931"/>
                      <a:pt x="2503" y="6977"/>
                    </a:cubicBezTo>
                    <a:cubicBezTo>
                      <a:pt x="2746" y="7113"/>
                      <a:pt x="3019" y="7220"/>
                      <a:pt x="3292" y="7295"/>
                    </a:cubicBezTo>
                    <a:cubicBezTo>
                      <a:pt x="3398" y="7311"/>
                      <a:pt x="3474" y="7402"/>
                      <a:pt x="3474" y="7493"/>
                    </a:cubicBezTo>
                    <a:cubicBezTo>
                      <a:pt x="3520" y="8024"/>
                      <a:pt x="3520" y="8024"/>
                      <a:pt x="3520" y="8024"/>
                    </a:cubicBezTo>
                    <a:cubicBezTo>
                      <a:pt x="3535" y="8145"/>
                      <a:pt x="3641" y="8236"/>
                      <a:pt x="3762" y="8236"/>
                    </a:cubicBezTo>
                    <a:cubicBezTo>
                      <a:pt x="4551" y="8236"/>
                      <a:pt x="4551" y="8236"/>
                      <a:pt x="4551" y="8236"/>
                    </a:cubicBezTo>
                    <a:cubicBezTo>
                      <a:pt x="4673" y="8236"/>
                      <a:pt x="4779" y="8145"/>
                      <a:pt x="4779" y="8024"/>
                    </a:cubicBezTo>
                    <a:cubicBezTo>
                      <a:pt x="4824" y="7462"/>
                      <a:pt x="4824" y="7462"/>
                      <a:pt x="4824" y="7462"/>
                    </a:cubicBezTo>
                    <a:cubicBezTo>
                      <a:pt x="4840" y="7356"/>
                      <a:pt x="4915" y="7280"/>
                      <a:pt x="5006" y="7250"/>
                    </a:cubicBezTo>
                    <a:cubicBezTo>
                      <a:pt x="5264" y="7174"/>
                      <a:pt x="5522" y="7068"/>
                      <a:pt x="5765" y="6931"/>
                    </a:cubicBezTo>
                    <a:cubicBezTo>
                      <a:pt x="5841" y="6871"/>
                      <a:pt x="5962" y="6871"/>
                      <a:pt x="6038" y="6947"/>
                    </a:cubicBezTo>
                    <a:cubicBezTo>
                      <a:pt x="6461" y="7295"/>
                      <a:pt x="6461" y="7295"/>
                      <a:pt x="6461" y="7295"/>
                    </a:cubicBezTo>
                    <a:cubicBezTo>
                      <a:pt x="6553" y="7387"/>
                      <a:pt x="6689" y="7372"/>
                      <a:pt x="6780" y="7280"/>
                    </a:cubicBezTo>
                    <a:cubicBezTo>
                      <a:pt x="7342" y="6734"/>
                      <a:pt x="7342" y="6734"/>
                      <a:pt x="7342" y="6734"/>
                    </a:cubicBezTo>
                    <a:cubicBezTo>
                      <a:pt x="7417" y="6643"/>
                      <a:pt x="7432" y="6507"/>
                      <a:pt x="7357" y="6401"/>
                    </a:cubicBezTo>
                    <a:cubicBezTo>
                      <a:pt x="6978" y="5960"/>
                      <a:pt x="6978" y="5960"/>
                      <a:pt x="6978" y="5960"/>
                    </a:cubicBezTo>
                    <a:cubicBezTo>
                      <a:pt x="6917" y="5885"/>
                      <a:pt x="6902" y="5778"/>
                      <a:pt x="6947" y="5688"/>
                    </a:cubicBezTo>
                    <a:cubicBezTo>
                      <a:pt x="7084" y="5460"/>
                      <a:pt x="7175" y="5202"/>
                      <a:pt x="7250" y="4944"/>
                    </a:cubicBezTo>
                    <a:cubicBezTo>
                      <a:pt x="7281" y="4838"/>
                      <a:pt x="7357" y="4777"/>
                      <a:pt x="7463" y="4762"/>
                    </a:cubicBezTo>
                    <a:cubicBezTo>
                      <a:pt x="8024" y="4717"/>
                      <a:pt x="8024" y="4717"/>
                      <a:pt x="8024" y="4717"/>
                    </a:cubicBezTo>
                    <a:cubicBezTo>
                      <a:pt x="8145" y="4702"/>
                      <a:pt x="8237" y="4595"/>
                      <a:pt x="8237" y="4474"/>
                    </a:cubicBezTo>
                    <a:cubicBezTo>
                      <a:pt x="8237" y="3685"/>
                      <a:pt x="8237" y="3685"/>
                      <a:pt x="8237" y="3685"/>
                    </a:cubicBezTo>
                    <a:cubicBezTo>
                      <a:pt x="8237" y="3564"/>
                      <a:pt x="8145" y="3457"/>
                      <a:pt x="8024" y="3457"/>
                    </a:cubicBezTo>
                  </a:path>
                </a:pathLst>
              </a:custGeom>
              <a:solidFill>
                <a:schemeClr val="accent3"/>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15" name="Freeform 2">
                <a:extLst>
                  <a:ext uri="{FF2B5EF4-FFF2-40B4-BE49-F238E27FC236}">
                    <a16:creationId xmlns:a16="http://schemas.microsoft.com/office/drawing/2014/main" id="{4C326ED0-E17C-49D9-9765-2AE1954F565E}"/>
                  </a:ext>
                </a:extLst>
              </p:cNvPr>
              <p:cNvSpPr>
                <a:spLocks noChangeArrowheads="1"/>
              </p:cNvSpPr>
              <p:nvPr/>
            </p:nvSpPr>
            <p:spPr bwMode="auto">
              <a:xfrm>
                <a:off x="1314450" y="1725613"/>
                <a:ext cx="1387475" cy="1387475"/>
              </a:xfrm>
              <a:custGeom>
                <a:avLst/>
                <a:gdLst>
                  <a:gd name="T0" fmla="*/ 1926 w 3854"/>
                  <a:gd name="T1" fmla="*/ 3852 h 3853"/>
                  <a:gd name="T2" fmla="*/ 1926 w 3854"/>
                  <a:gd name="T3" fmla="*/ 3852 h 3853"/>
                  <a:gd name="T4" fmla="*/ 0 w 3854"/>
                  <a:gd name="T5" fmla="*/ 1925 h 3853"/>
                  <a:gd name="T6" fmla="*/ 1926 w 3854"/>
                  <a:gd name="T7" fmla="*/ 0 h 3853"/>
                  <a:gd name="T8" fmla="*/ 3853 w 3854"/>
                  <a:gd name="T9" fmla="*/ 1925 h 3853"/>
                  <a:gd name="T10" fmla="*/ 1926 w 3854"/>
                  <a:gd name="T11" fmla="*/ 3852 h 3853"/>
                </a:gdLst>
                <a:ahLst/>
                <a:cxnLst>
                  <a:cxn ang="0">
                    <a:pos x="T0" y="T1"/>
                  </a:cxn>
                  <a:cxn ang="0">
                    <a:pos x="T2" y="T3"/>
                  </a:cxn>
                  <a:cxn ang="0">
                    <a:pos x="T4" y="T5"/>
                  </a:cxn>
                  <a:cxn ang="0">
                    <a:pos x="T6" y="T7"/>
                  </a:cxn>
                  <a:cxn ang="0">
                    <a:pos x="T8" y="T9"/>
                  </a:cxn>
                  <a:cxn ang="0">
                    <a:pos x="T10" y="T11"/>
                  </a:cxn>
                </a:cxnLst>
                <a:rect l="0" t="0" r="r" b="b"/>
                <a:pathLst>
                  <a:path w="3854" h="3853">
                    <a:moveTo>
                      <a:pt x="1926" y="3852"/>
                    </a:moveTo>
                    <a:lnTo>
                      <a:pt x="1926" y="3852"/>
                    </a:lnTo>
                    <a:cubicBezTo>
                      <a:pt x="865" y="3852"/>
                      <a:pt x="0" y="2987"/>
                      <a:pt x="0" y="1925"/>
                    </a:cubicBezTo>
                    <a:cubicBezTo>
                      <a:pt x="0" y="863"/>
                      <a:pt x="865" y="0"/>
                      <a:pt x="1926" y="0"/>
                    </a:cubicBezTo>
                    <a:cubicBezTo>
                      <a:pt x="2988" y="0"/>
                      <a:pt x="3853" y="863"/>
                      <a:pt x="3853" y="1925"/>
                    </a:cubicBezTo>
                    <a:cubicBezTo>
                      <a:pt x="3853" y="2987"/>
                      <a:pt x="2988" y="3852"/>
                      <a:pt x="1926" y="3852"/>
                    </a:cubicBezTo>
                  </a:path>
                </a:pathLst>
              </a:custGeom>
              <a:solidFill>
                <a:schemeClr val="bg1"/>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grpSp>
      </p:grpSp>
      <p:cxnSp>
        <p:nvCxnSpPr>
          <p:cNvPr id="227" name="Straight Connector 226">
            <a:extLst>
              <a:ext uri="{FF2B5EF4-FFF2-40B4-BE49-F238E27FC236}">
                <a16:creationId xmlns:a16="http://schemas.microsoft.com/office/drawing/2014/main" id="{F8D09328-B2B6-481C-86CD-49959314BC7D}"/>
              </a:ext>
            </a:extLst>
          </p:cNvPr>
          <p:cNvCxnSpPr>
            <a:cxnSpLocks/>
          </p:cNvCxnSpPr>
          <p:nvPr/>
        </p:nvCxnSpPr>
        <p:spPr>
          <a:xfrm>
            <a:off x="609599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AEC8A3-F98E-4FA4-909B-B3A4D6D3B04B}"/>
              </a:ext>
            </a:extLst>
          </p:cNvPr>
          <p:cNvCxnSpPr>
            <a:cxnSpLocks/>
          </p:cNvCxnSpPr>
          <p:nvPr/>
        </p:nvCxnSpPr>
        <p:spPr>
          <a:xfrm>
            <a:off x="314747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FCB0A161-C561-5D48-98C8-9737D831228D}"/>
              </a:ext>
            </a:extLst>
          </p:cNvPr>
          <p:cNvPicPr>
            <a:picLocks noChangeAspect="1"/>
          </p:cNvPicPr>
          <p:nvPr/>
        </p:nvPicPr>
        <p:blipFill rotWithShape="1">
          <a:blip r:embed="rId1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l="11061" t="4154" r="8392" b="9976"/>
          <a:stretch/>
        </p:blipFill>
        <p:spPr>
          <a:xfrm>
            <a:off x="9740101" y="3603260"/>
            <a:ext cx="1018696" cy="585881"/>
          </a:xfrm>
          <a:prstGeom prst="rect">
            <a:avLst/>
          </a:prstGeom>
        </p:spPr>
      </p:pic>
      <p:cxnSp>
        <p:nvCxnSpPr>
          <p:cNvPr id="3" name="Straight Connector 2">
            <a:extLst>
              <a:ext uri="{FF2B5EF4-FFF2-40B4-BE49-F238E27FC236}">
                <a16:creationId xmlns:a16="http://schemas.microsoft.com/office/drawing/2014/main" id="{E47A8EAF-071D-496E-903F-00D8736DC273}"/>
              </a:ext>
            </a:extLst>
          </p:cNvPr>
          <p:cNvCxnSpPr/>
          <p:nvPr/>
        </p:nvCxnSpPr>
        <p:spPr>
          <a:xfrm flipV="1">
            <a:off x="695341" y="1714421"/>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4F43C2-0A4A-4176-946B-8A311D294466}"/>
              </a:ext>
            </a:extLst>
          </p:cNvPr>
          <p:cNvCxnSpPr/>
          <p:nvPr/>
        </p:nvCxnSpPr>
        <p:spPr>
          <a:xfrm flipV="1">
            <a:off x="3529577" y="1708420"/>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E328DE-8684-49CA-B0EF-CF4E05BEE6F0}"/>
              </a:ext>
            </a:extLst>
          </p:cNvPr>
          <p:cNvCxnSpPr/>
          <p:nvPr/>
        </p:nvCxnSpPr>
        <p:spPr>
          <a:xfrm flipV="1">
            <a:off x="6498244" y="1715327"/>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C5F3A-D03B-4C91-8FD6-1B460D06EA13}"/>
              </a:ext>
            </a:extLst>
          </p:cNvPr>
          <p:cNvCxnSpPr/>
          <p:nvPr/>
        </p:nvCxnSpPr>
        <p:spPr>
          <a:xfrm flipV="1">
            <a:off x="9466114" y="1716818"/>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777D2F-C541-4A33-BCD4-19B1A12D38DC}"/>
              </a:ext>
            </a:extLst>
          </p:cNvPr>
          <p:cNvGrpSpPr/>
          <p:nvPr/>
        </p:nvGrpSpPr>
        <p:grpSpPr>
          <a:xfrm>
            <a:off x="10141809" y="5366078"/>
            <a:ext cx="847240" cy="313624"/>
            <a:chOff x="77788" y="1938338"/>
            <a:chExt cx="1744662" cy="574675"/>
          </a:xfrm>
          <a:solidFill>
            <a:schemeClr val="bg1">
              <a:lumMod val="95000"/>
            </a:schemeClr>
          </a:solidFill>
          <a:effectLst>
            <a:outerShdw blurRad="50800" dist="38100" dir="2700000" algn="tl" rotWithShape="0">
              <a:prstClr val="black">
                <a:alpha val="40000"/>
              </a:prstClr>
            </a:outerShdw>
          </a:effectLst>
        </p:grpSpPr>
        <p:sp>
          <p:nvSpPr>
            <p:cNvPr id="98" name="Freeform 22">
              <a:extLst>
                <a:ext uri="{FF2B5EF4-FFF2-40B4-BE49-F238E27FC236}">
                  <a16:creationId xmlns:a16="http://schemas.microsoft.com/office/drawing/2014/main" id="{92C292A2-0C6E-4B77-82BC-74046A91DAFF}"/>
                </a:ext>
              </a:extLst>
            </p:cNvPr>
            <p:cNvSpPr>
              <a:spLocks noChangeArrowheads="1"/>
            </p:cNvSpPr>
            <p:nvPr/>
          </p:nvSpPr>
          <p:spPr bwMode="auto">
            <a:xfrm>
              <a:off x="77788" y="1938338"/>
              <a:ext cx="1744662" cy="574675"/>
            </a:xfrm>
            <a:custGeom>
              <a:avLst/>
              <a:gdLst>
                <a:gd name="T0" fmla="*/ 4656 w 4845"/>
                <a:gd name="T1" fmla="*/ 1594 h 1595"/>
                <a:gd name="T2" fmla="*/ 4656 w 4845"/>
                <a:gd name="T3" fmla="*/ 1594 h 1595"/>
                <a:gd name="T4" fmla="*/ 188 w 4845"/>
                <a:gd name="T5" fmla="*/ 1594 h 1595"/>
                <a:gd name="T6" fmla="*/ 0 w 4845"/>
                <a:gd name="T7" fmla="*/ 1407 h 1595"/>
                <a:gd name="T8" fmla="*/ 0 w 4845"/>
                <a:gd name="T9" fmla="*/ 188 h 1595"/>
                <a:gd name="T10" fmla="*/ 188 w 4845"/>
                <a:gd name="T11" fmla="*/ 0 h 1595"/>
                <a:gd name="T12" fmla="*/ 4656 w 4845"/>
                <a:gd name="T13" fmla="*/ 0 h 1595"/>
                <a:gd name="T14" fmla="*/ 4844 w 4845"/>
                <a:gd name="T15" fmla="*/ 188 h 1595"/>
                <a:gd name="T16" fmla="*/ 4844 w 4845"/>
                <a:gd name="T17" fmla="*/ 1407 h 1595"/>
                <a:gd name="T18" fmla="*/ 4656 w 4845"/>
                <a:gd name="T19" fmla="*/ 1594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5" h="1595">
                  <a:moveTo>
                    <a:pt x="4656" y="1594"/>
                  </a:moveTo>
                  <a:lnTo>
                    <a:pt x="4656" y="1594"/>
                  </a:lnTo>
                  <a:cubicBezTo>
                    <a:pt x="188" y="1594"/>
                    <a:pt x="188" y="1594"/>
                    <a:pt x="188" y="1594"/>
                  </a:cubicBezTo>
                  <a:cubicBezTo>
                    <a:pt x="94" y="1594"/>
                    <a:pt x="0" y="1500"/>
                    <a:pt x="0" y="1407"/>
                  </a:cubicBezTo>
                  <a:cubicBezTo>
                    <a:pt x="0" y="188"/>
                    <a:pt x="0" y="188"/>
                    <a:pt x="0" y="188"/>
                  </a:cubicBezTo>
                  <a:cubicBezTo>
                    <a:pt x="0" y="94"/>
                    <a:pt x="94" y="0"/>
                    <a:pt x="188" y="0"/>
                  </a:cubicBezTo>
                  <a:cubicBezTo>
                    <a:pt x="4656" y="0"/>
                    <a:pt x="4656" y="0"/>
                    <a:pt x="4656" y="0"/>
                  </a:cubicBezTo>
                  <a:cubicBezTo>
                    <a:pt x="4781" y="0"/>
                    <a:pt x="4844" y="94"/>
                    <a:pt x="4844" y="188"/>
                  </a:cubicBezTo>
                  <a:cubicBezTo>
                    <a:pt x="4844" y="1407"/>
                    <a:pt x="4844" y="1407"/>
                    <a:pt x="4844" y="1407"/>
                  </a:cubicBezTo>
                  <a:cubicBezTo>
                    <a:pt x="4844" y="1500"/>
                    <a:pt x="4781" y="1594"/>
                    <a:pt x="4656" y="1594"/>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99" name="Freeform 23">
              <a:extLst>
                <a:ext uri="{FF2B5EF4-FFF2-40B4-BE49-F238E27FC236}">
                  <a16:creationId xmlns:a16="http://schemas.microsoft.com/office/drawing/2014/main" id="{2F35C15A-3E2E-44FA-AC6A-7853152C8834}"/>
                </a:ext>
              </a:extLst>
            </p:cNvPr>
            <p:cNvSpPr>
              <a:spLocks noChangeArrowheads="1"/>
            </p:cNvSpPr>
            <p:nvPr/>
          </p:nvSpPr>
          <p:spPr bwMode="auto">
            <a:xfrm>
              <a:off x="212725" y="2163763"/>
              <a:ext cx="415925" cy="101600"/>
            </a:xfrm>
            <a:custGeom>
              <a:avLst/>
              <a:gdLst>
                <a:gd name="T0" fmla="*/ 1094 w 1157"/>
                <a:gd name="T1" fmla="*/ 282 h 283"/>
                <a:gd name="T2" fmla="*/ 1094 w 1157"/>
                <a:gd name="T3" fmla="*/ 282 h 283"/>
                <a:gd name="T4" fmla="*/ 63 w 1157"/>
                <a:gd name="T5" fmla="*/ 282 h 283"/>
                <a:gd name="T6" fmla="*/ 0 w 1157"/>
                <a:gd name="T7" fmla="*/ 219 h 283"/>
                <a:gd name="T8" fmla="*/ 0 w 1157"/>
                <a:gd name="T9" fmla="*/ 63 h 283"/>
                <a:gd name="T10" fmla="*/ 63 w 1157"/>
                <a:gd name="T11" fmla="*/ 0 h 283"/>
                <a:gd name="T12" fmla="*/ 1094 w 1157"/>
                <a:gd name="T13" fmla="*/ 0 h 283"/>
                <a:gd name="T14" fmla="*/ 1156 w 1157"/>
                <a:gd name="T15" fmla="*/ 63 h 283"/>
                <a:gd name="T16" fmla="*/ 1156 w 1157"/>
                <a:gd name="T17" fmla="*/ 219 h 283"/>
                <a:gd name="T18" fmla="*/ 1094 w 1157"/>
                <a:gd name="T19"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7" h="283">
                  <a:moveTo>
                    <a:pt x="1094" y="282"/>
                  </a:moveTo>
                  <a:lnTo>
                    <a:pt x="1094" y="282"/>
                  </a:lnTo>
                  <a:cubicBezTo>
                    <a:pt x="63" y="282"/>
                    <a:pt x="63" y="282"/>
                    <a:pt x="63" y="282"/>
                  </a:cubicBezTo>
                  <a:cubicBezTo>
                    <a:pt x="31" y="282"/>
                    <a:pt x="0" y="250"/>
                    <a:pt x="0" y="219"/>
                  </a:cubicBezTo>
                  <a:cubicBezTo>
                    <a:pt x="0" y="63"/>
                    <a:pt x="0" y="63"/>
                    <a:pt x="0" y="63"/>
                  </a:cubicBezTo>
                  <a:cubicBezTo>
                    <a:pt x="0" y="32"/>
                    <a:pt x="31" y="0"/>
                    <a:pt x="63" y="0"/>
                  </a:cubicBezTo>
                  <a:cubicBezTo>
                    <a:pt x="1094" y="0"/>
                    <a:pt x="1094" y="0"/>
                    <a:pt x="1094" y="0"/>
                  </a:cubicBezTo>
                  <a:cubicBezTo>
                    <a:pt x="1125" y="0"/>
                    <a:pt x="1156" y="32"/>
                    <a:pt x="1156" y="63"/>
                  </a:cubicBezTo>
                  <a:cubicBezTo>
                    <a:pt x="1156" y="219"/>
                    <a:pt x="1156" y="219"/>
                    <a:pt x="1156" y="219"/>
                  </a:cubicBezTo>
                  <a:cubicBezTo>
                    <a:pt x="1156" y="250"/>
                    <a:pt x="1125" y="282"/>
                    <a:pt x="1094" y="282"/>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0" name="Freeform 24">
              <a:extLst>
                <a:ext uri="{FF2B5EF4-FFF2-40B4-BE49-F238E27FC236}">
                  <a16:creationId xmlns:a16="http://schemas.microsoft.com/office/drawing/2014/main" id="{DE6E9EDC-51DF-430F-8FDB-09EB2E1CEF26}"/>
                </a:ext>
              </a:extLst>
            </p:cNvPr>
            <p:cNvSpPr>
              <a:spLocks noChangeArrowheads="1"/>
            </p:cNvSpPr>
            <p:nvPr/>
          </p:nvSpPr>
          <p:spPr bwMode="auto">
            <a:xfrm>
              <a:off x="719138" y="2422525"/>
              <a:ext cx="393700" cy="90488"/>
            </a:xfrm>
            <a:custGeom>
              <a:avLst/>
              <a:gdLst>
                <a:gd name="T0" fmla="*/ 0 w 1095"/>
                <a:gd name="T1" fmla="*/ 250 h 251"/>
                <a:gd name="T2" fmla="*/ 0 w 1095"/>
                <a:gd name="T3" fmla="*/ 250 h 251"/>
                <a:gd name="T4" fmla="*/ 188 w 1095"/>
                <a:gd name="T5" fmla="*/ 31 h 251"/>
                <a:gd name="T6" fmla="*/ 250 w 1095"/>
                <a:gd name="T7" fmla="*/ 0 h 251"/>
                <a:gd name="T8" fmla="*/ 1032 w 1095"/>
                <a:gd name="T9" fmla="*/ 0 h 251"/>
                <a:gd name="T10" fmla="*/ 1094 w 1095"/>
                <a:gd name="T11" fmla="*/ 94 h 251"/>
                <a:gd name="T12" fmla="*/ 1094 w 1095"/>
                <a:gd name="T13" fmla="*/ 219 h 251"/>
              </a:gdLst>
              <a:ahLst/>
              <a:cxnLst>
                <a:cxn ang="0">
                  <a:pos x="T0" y="T1"/>
                </a:cxn>
                <a:cxn ang="0">
                  <a:pos x="T2" y="T3"/>
                </a:cxn>
                <a:cxn ang="0">
                  <a:pos x="T4" y="T5"/>
                </a:cxn>
                <a:cxn ang="0">
                  <a:pos x="T6" y="T7"/>
                </a:cxn>
                <a:cxn ang="0">
                  <a:pos x="T8" y="T9"/>
                </a:cxn>
                <a:cxn ang="0">
                  <a:pos x="T10" y="T11"/>
                </a:cxn>
                <a:cxn ang="0">
                  <a:pos x="T12" y="T13"/>
                </a:cxn>
              </a:cxnLst>
              <a:rect l="0" t="0" r="r" b="b"/>
              <a:pathLst>
                <a:path w="1095" h="251">
                  <a:moveTo>
                    <a:pt x="0" y="250"/>
                  </a:moveTo>
                  <a:lnTo>
                    <a:pt x="0" y="250"/>
                  </a:lnTo>
                  <a:cubicBezTo>
                    <a:pt x="188" y="31"/>
                    <a:pt x="188" y="31"/>
                    <a:pt x="188" y="31"/>
                  </a:cubicBezTo>
                  <a:cubicBezTo>
                    <a:pt x="188" y="0"/>
                    <a:pt x="219" y="0"/>
                    <a:pt x="250" y="0"/>
                  </a:cubicBezTo>
                  <a:cubicBezTo>
                    <a:pt x="1032" y="0"/>
                    <a:pt x="1032" y="0"/>
                    <a:pt x="1032" y="0"/>
                  </a:cubicBezTo>
                  <a:cubicBezTo>
                    <a:pt x="1063" y="0"/>
                    <a:pt x="1094" y="31"/>
                    <a:pt x="1094" y="94"/>
                  </a:cubicBezTo>
                  <a:cubicBezTo>
                    <a:pt x="1094" y="219"/>
                    <a:pt x="1094" y="219"/>
                    <a:pt x="1094" y="219"/>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1" name="Oval 100">
              <a:extLst>
                <a:ext uri="{FF2B5EF4-FFF2-40B4-BE49-F238E27FC236}">
                  <a16:creationId xmlns:a16="http://schemas.microsoft.com/office/drawing/2014/main" id="{20C60EB9-BF13-4358-8DD2-EFBB3B10912F}"/>
                </a:ext>
              </a:extLst>
            </p:cNvPr>
            <p:cNvSpPr/>
            <p:nvPr/>
          </p:nvSpPr>
          <p:spPr bwMode="auto">
            <a:xfrm>
              <a:off x="125094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2" name="Oval 101">
              <a:extLst>
                <a:ext uri="{FF2B5EF4-FFF2-40B4-BE49-F238E27FC236}">
                  <a16:creationId xmlns:a16="http://schemas.microsoft.com/office/drawing/2014/main" id="{54D76C41-23F2-43A1-B349-69F0CB25D876}"/>
                </a:ext>
              </a:extLst>
            </p:cNvPr>
            <p:cNvSpPr/>
            <p:nvPr/>
          </p:nvSpPr>
          <p:spPr bwMode="auto">
            <a:xfrm>
              <a:off x="1363132"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3" name="Oval 102">
              <a:extLst>
                <a:ext uri="{FF2B5EF4-FFF2-40B4-BE49-F238E27FC236}">
                  <a16:creationId xmlns:a16="http://schemas.microsoft.com/office/drawing/2014/main" id="{4FBF839B-0319-486A-8CD0-13F22B48C2E8}"/>
                </a:ext>
              </a:extLst>
            </p:cNvPr>
            <p:cNvSpPr/>
            <p:nvPr/>
          </p:nvSpPr>
          <p:spPr bwMode="auto">
            <a:xfrm>
              <a:off x="1475315"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4" name="Oval 103">
              <a:extLst>
                <a:ext uri="{FF2B5EF4-FFF2-40B4-BE49-F238E27FC236}">
                  <a16:creationId xmlns:a16="http://schemas.microsoft.com/office/drawing/2014/main" id="{420055F0-C717-4E62-976E-B0F12388CE6B}"/>
                </a:ext>
              </a:extLst>
            </p:cNvPr>
            <p:cNvSpPr/>
            <p:nvPr/>
          </p:nvSpPr>
          <p:spPr bwMode="auto">
            <a:xfrm>
              <a:off x="158749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5" name="Oval 104">
              <a:extLst>
                <a:ext uri="{FF2B5EF4-FFF2-40B4-BE49-F238E27FC236}">
                  <a16:creationId xmlns:a16="http://schemas.microsoft.com/office/drawing/2014/main" id="{3FC485DC-A9F9-4159-8308-DCC93A1C6C30}"/>
                </a:ext>
              </a:extLst>
            </p:cNvPr>
            <p:cNvSpPr/>
            <p:nvPr/>
          </p:nvSpPr>
          <p:spPr bwMode="auto">
            <a:xfrm>
              <a:off x="125094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6" name="Oval 105">
              <a:extLst>
                <a:ext uri="{FF2B5EF4-FFF2-40B4-BE49-F238E27FC236}">
                  <a16:creationId xmlns:a16="http://schemas.microsoft.com/office/drawing/2014/main" id="{C36A7C6B-B652-4543-BCA4-EB4B608B0548}"/>
                </a:ext>
              </a:extLst>
            </p:cNvPr>
            <p:cNvSpPr/>
            <p:nvPr/>
          </p:nvSpPr>
          <p:spPr bwMode="auto">
            <a:xfrm>
              <a:off x="1363132"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7" name="Oval 106">
              <a:extLst>
                <a:ext uri="{FF2B5EF4-FFF2-40B4-BE49-F238E27FC236}">
                  <a16:creationId xmlns:a16="http://schemas.microsoft.com/office/drawing/2014/main" id="{7B784CE1-6235-4620-A0A8-B4364984DBCF}"/>
                </a:ext>
              </a:extLst>
            </p:cNvPr>
            <p:cNvSpPr/>
            <p:nvPr/>
          </p:nvSpPr>
          <p:spPr bwMode="auto">
            <a:xfrm>
              <a:off x="1475315"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8" name="Oval 107">
              <a:extLst>
                <a:ext uri="{FF2B5EF4-FFF2-40B4-BE49-F238E27FC236}">
                  <a16:creationId xmlns:a16="http://schemas.microsoft.com/office/drawing/2014/main" id="{0A89BAFE-477B-48A0-A48C-9B6127EB27B5}"/>
                </a:ext>
              </a:extLst>
            </p:cNvPr>
            <p:cNvSpPr/>
            <p:nvPr/>
          </p:nvSpPr>
          <p:spPr bwMode="auto">
            <a:xfrm>
              <a:off x="158749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grpSp>
      <p:pic>
        <p:nvPicPr>
          <p:cNvPr id="109" name="Picture 108">
            <a:extLst>
              <a:ext uri="{FF2B5EF4-FFF2-40B4-BE49-F238E27FC236}">
                <a16:creationId xmlns:a16="http://schemas.microsoft.com/office/drawing/2014/main" id="{AE8797BE-E829-4846-8FC7-199BBD01ED6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072403" y="4984921"/>
            <a:ext cx="960693" cy="288828"/>
          </a:xfrm>
          <a:prstGeom prst="rect">
            <a:avLst/>
          </a:prstGeom>
          <a:noFill/>
        </p:spPr>
      </p:pic>
      <p:grpSp>
        <p:nvGrpSpPr>
          <p:cNvPr id="110" name="Group 109">
            <a:extLst>
              <a:ext uri="{FF2B5EF4-FFF2-40B4-BE49-F238E27FC236}">
                <a16:creationId xmlns:a16="http://schemas.microsoft.com/office/drawing/2014/main" id="{03C972C2-C68A-45B8-A019-683082767887}"/>
              </a:ext>
            </a:extLst>
          </p:cNvPr>
          <p:cNvGrpSpPr/>
          <p:nvPr/>
        </p:nvGrpSpPr>
        <p:grpSpPr>
          <a:xfrm>
            <a:off x="10874522" y="5121567"/>
            <a:ext cx="592392" cy="360288"/>
            <a:chOff x="8321675" y="4762500"/>
            <a:chExt cx="1511300" cy="919163"/>
          </a:xfrm>
          <a:solidFill>
            <a:schemeClr val="bg1"/>
          </a:solidFill>
        </p:grpSpPr>
        <p:sp>
          <p:nvSpPr>
            <p:cNvPr id="111" name="Freeform 13">
              <a:extLst>
                <a:ext uri="{FF2B5EF4-FFF2-40B4-BE49-F238E27FC236}">
                  <a16:creationId xmlns:a16="http://schemas.microsoft.com/office/drawing/2014/main" id="{D07D4074-4783-47DA-A8CC-7D2804EEAF1D}"/>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sp>
          <p:nvSpPr>
            <p:cNvPr id="112" name="Freeform 14">
              <a:extLst>
                <a:ext uri="{FF2B5EF4-FFF2-40B4-BE49-F238E27FC236}">
                  <a16:creationId xmlns:a16="http://schemas.microsoft.com/office/drawing/2014/main" id="{F30D2227-033E-4AF7-A435-56755F101E9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grpSp>
    </p:spTree>
    <p:extLst>
      <p:ext uri="{BB962C8B-B14F-4D97-AF65-F5344CB8AC3E}">
        <p14:creationId xmlns:p14="http://schemas.microsoft.com/office/powerpoint/2010/main" val="140822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9" grpId="0"/>
      <p:bldP spid="31" grpId="0"/>
      <p:bldP spid="33" grpId="0"/>
      <p:bldP spid="36" grpId="0"/>
      <p:bldP spid="37" grpId="0"/>
      <p:bldP spid="40" grpId="0"/>
      <p:bldP spid="42" grpId="0"/>
      <p:bldP spid="4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BD975602-A04F-4AED-A84C-EDB6F35E8895}"/>
              </a:ext>
            </a:extLst>
          </p:cNvPr>
          <p:cNvSpPr txBox="1">
            <a:spLocks/>
          </p:cNvSpPr>
          <p:nvPr/>
        </p:nvSpPr>
        <p:spPr>
          <a:xfrm>
            <a:off x="8550533"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Comprehensive digital workspace solution that integrates Citrix Analytics, Networking and Workspace solutions for Windows Virtual Desktop.</a:t>
            </a:r>
            <a:endParaRPr lang="en-US" sz="1200">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A8044C93-51EC-4665-ABCA-847CC1B7DD88}"/>
              </a:ext>
            </a:extLst>
          </p:cNvPr>
          <p:cNvSpPr txBox="1">
            <a:spLocks/>
          </p:cNvSpPr>
          <p:nvPr/>
        </p:nvSpPr>
        <p:spPr bwMode="gray">
          <a:xfrm>
            <a:off x="7978280" y="2426093"/>
            <a:ext cx="3615715" cy="1809082"/>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 mgmt. tools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Workspace</a:t>
            </a:r>
          </a:p>
          <a:p>
            <a:pPr algn="ctr" defTabSz="914225">
              <a:defRPr/>
            </a:pP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sp>
        <p:nvSpPr>
          <p:cNvPr id="9" name="Content Placeholder 1">
            <a:extLst>
              <a:ext uri="{FF2B5EF4-FFF2-40B4-BE49-F238E27FC236}">
                <a16:creationId xmlns:a16="http://schemas.microsoft.com/office/drawing/2014/main" id="{5E1D5558-3A8A-4378-86C2-60D8D913F518}"/>
              </a:ext>
            </a:extLst>
          </p:cNvPr>
          <p:cNvSpPr txBox="1">
            <a:spLocks/>
          </p:cNvSpPr>
          <p:nvPr/>
        </p:nvSpPr>
        <p:spPr>
          <a:xfrm>
            <a:off x="1107314" y="1855434"/>
            <a:ext cx="2476147"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New Citrix service that simplifies Windows Virtual Desktop delivery</a:t>
            </a:r>
          </a:p>
          <a:p>
            <a:pPr marL="182845" indent="-182845"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11" name="Content Placeholder 3">
            <a:extLst>
              <a:ext uri="{FF2B5EF4-FFF2-40B4-BE49-F238E27FC236}">
                <a16:creationId xmlns:a16="http://schemas.microsoft.com/office/drawing/2014/main" id="{2CCFA0FE-E388-4B0C-8418-BEFD3567A65D}"/>
              </a:ext>
            </a:extLst>
          </p:cNvPr>
          <p:cNvSpPr txBox="1">
            <a:spLocks/>
          </p:cNvSpPr>
          <p:nvPr/>
        </p:nvSpPr>
        <p:spPr>
          <a:xfrm>
            <a:off x="4857926"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Robust, enterprise-grade virtual app &amp; desktop solution that extends the capabilities of Windows Virtual Desktop</a:t>
            </a: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5" name="Title 2">
            <a:extLst>
              <a:ext uri="{FF2B5EF4-FFF2-40B4-BE49-F238E27FC236}">
                <a16:creationId xmlns:a16="http://schemas.microsoft.com/office/drawing/2014/main" id="{3C9ED693-6980-407C-AC04-6B9097B9393C}"/>
              </a:ext>
            </a:extLst>
          </p:cNvPr>
          <p:cNvSpPr txBox="1">
            <a:spLocks/>
          </p:cNvSpPr>
          <p:nvPr/>
        </p:nvSpPr>
        <p:spPr bwMode="gray">
          <a:xfrm>
            <a:off x="537530" y="1948177"/>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Simple, Turnkey DaaS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Managed Desktops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296A324-1F10-47C3-A7DD-616F74FC55BF}"/>
              </a:ext>
            </a:extLst>
          </p:cNvPr>
          <p:cNvGrpSpPr/>
          <p:nvPr/>
        </p:nvGrpSpPr>
        <p:grpSpPr>
          <a:xfrm>
            <a:off x="1480932" y="1895323"/>
            <a:ext cx="1728912" cy="916935"/>
            <a:chOff x="1096608" y="2559953"/>
            <a:chExt cx="1828800" cy="968637"/>
          </a:xfrm>
        </p:grpSpPr>
        <p:pic>
          <p:nvPicPr>
            <p:cNvPr id="17" name="Picture 16">
              <a:extLst>
                <a:ext uri="{FF2B5EF4-FFF2-40B4-BE49-F238E27FC236}">
                  <a16:creationId xmlns:a16="http://schemas.microsoft.com/office/drawing/2014/main" id="{54A2C2E9-A0A7-4EC4-BD97-CCA48A61C75C}"/>
                </a:ext>
              </a:extLst>
            </p:cNvPr>
            <p:cNvPicPr>
              <a:picLocks noChangeAspect="1"/>
            </p:cNvPicPr>
            <p:nvPr/>
          </p:nvPicPr>
          <p:blipFill rotWithShape="1">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backgroundRemoval t="5631" b="97748" l="2697" r="95730">
                          <a14:foregroundMark x1="76404" y1="44144" x2="76404" y2="44144"/>
                          <a14:foregroundMark x1="76180" y1="43243" x2="76180" y2="43243"/>
                          <a14:foregroundMark x1="85169" y1="40766" x2="85169" y2="40766"/>
                          <a14:foregroundMark x1="55506" y1="25000" x2="55506" y2="25000"/>
                          <a14:foregroundMark x1="65843" y1="23198" x2="65843" y2="23198"/>
                          <a14:foregroundMark x1="67416" y1="6081" x2="67416" y2="6081"/>
                          <a14:foregroundMark x1="95730" y1="24775" x2="95730" y2="24775"/>
                          <a14:foregroundMark x1="7416" y1="90315" x2="7416" y2="90315"/>
                          <a14:foregroundMark x1="2697" y1="85135" x2="2697" y2="85135"/>
                          <a14:foregroundMark x1="25618" y1="94369" x2="25618" y2="94369"/>
                          <a14:foregroundMark x1="23820" y1="97748" x2="23820" y2="97748"/>
                        </a14:backgroundRemoval>
                      </a14:imgEffect>
                    </a14:imgLayer>
                  </a14:imgProps>
                </a:ext>
                <a:ext uri="{28A0092B-C50C-407E-A947-70E740481C1C}">
                  <a14:useLocalDpi xmlns:a14="http://schemas.microsoft.com/office/drawing/2010/main"/>
                </a:ext>
              </a:extLst>
            </a:blip>
            <a:srcRect/>
            <a:stretch/>
          </p:blipFill>
          <p:spPr>
            <a:xfrm rot="19042444" flipH="1">
              <a:off x="1554769" y="2559953"/>
              <a:ext cx="911014" cy="909369"/>
            </a:xfrm>
            <a:prstGeom prst="rect">
              <a:avLst/>
            </a:prstGeom>
          </p:spPr>
        </p:pic>
        <p:sp>
          <p:nvSpPr>
            <p:cNvPr id="18" name="TextBox 17">
              <a:extLst>
                <a:ext uri="{FF2B5EF4-FFF2-40B4-BE49-F238E27FC236}">
                  <a16:creationId xmlns:a16="http://schemas.microsoft.com/office/drawing/2014/main" id="{26D338BF-E2F5-4D07-8A35-FE161732437D}"/>
                </a:ext>
              </a:extLst>
            </p:cNvPr>
            <p:cNvSpPr txBox="1"/>
            <p:nvPr/>
          </p:nvSpPr>
          <p:spPr>
            <a:xfrm>
              <a:off x="1096608" y="3165782"/>
              <a:ext cx="1828800" cy="362808"/>
            </a:xfrm>
            <a:prstGeom prst="rect">
              <a:avLst/>
            </a:prstGeom>
            <a:noFill/>
          </p:spPr>
          <p:txBody>
            <a:bodyPr wrap="square" rtlCol="0">
              <a:spAutoFit/>
            </a:bodyPr>
            <a:lstStyle>
              <a:defPPr>
                <a:defRPr lang="en-US"/>
              </a:defPPr>
              <a:lvl1pPr>
                <a:defRPr sz="1600">
                  <a:latin typeface="Calibri Light" panose="020F0302020204030204" pitchFamily="34" charset="0"/>
                  <a:cs typeface="Calibri Light" panose="020F0302020204030204" pitchFamily="34" charset="0"/>
                </a:defRPr>
              </a:lvl1pPr>
            </a:lstStyle>
            <a:p>
              <a:pPr algn="ctr" defTabSz="914225">
                <a:defRPr/>
              </a:pPr>
              <a:endParaRPr lang="en-US">
                <a:solidFill>
                  <a:srgbClr val="000000"/>
                </a:solidFill>
                <a:latin typeface="Segoe UI Light" panose="020B0502040204020203" pitchFamily="34" charset="0"/>
                <a:cs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23E54AD0-C28A-4E60-869B-94E7F7AC6908}"/>
              </a:ext>
            </a:extLst>
          </p:cNvPr>
          <p:cNvCxnSpPr/>
          <p:nvPr/>
        </p:nvCxnSpPr>
        <p:spPr>
          <a:xfrm>
            <a:off x="1360548" y="4008540"/>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94BB7-7F2A-4114-938A-3227445917D4}"/>
              </a:ext>
            </a:extLst>
          </p:cNvPr>
          <p:cNvCxnSpPr/>
          <p:nvPr/>
        </p:nvCxnSpPr>
        <p:spPr>
          <a:xfrm>
            <a:off x="4230168" y="2106252"/>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656ED7F-8376-4935-8AF3-3C2647FB3218}"/>
              </a:ext>
            </a:extLst>
          </p:cNvPr>
          <p:cNvCxnSpPr/>
          <p:nvPr/>
        </p:nvCxnSpPr>
        <p:spPr>
          <a:xfrm>
            <a:off x="7939238" y="2207050"/>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pic>
        <p:nvPicPr>
          <p:cNvPr id="23" name="Picture 22">
            <a:extLst>
              <a:ext uri="{FF2B5EF4-FFF2-40B4-BE49-F238E27FC236}">
                <a16:creationId xmlns:a16="http://schemas.microsoft.com/office/drawing/2014/main" id="{72A817A5-8086-4D5E-A7B4-85DBCFCA2F69}"/>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293352" y="1880873"/>
            <a:ext cx="1028881" cy="806133"/>
          </a:xfrm>
          <a:prstGeom prst="rect">
            <a:avLst/>
          </a:prstGeom>
        </p:spPr>
      </p:pic>
      <p:sp>
        <p:nvSpPr>
          <p:cNvPr id="24" name="Title 2">
            <a:extLst>
              <a:ext uri="{FF2B5EF4-FFF2-40B4-BE49-F238E27FC236}">
                <a16:creationId xmlns:a16="http://schemas.microsoft.com/office/drawing/2014/main" id="{D1B14269-8FC6-4477-886F-66BE43183CE2}"/>
              </a:ext>
            </a:extLst>
          </p:cNvPr>
          <p:cNvSpPr txBox="1">
            <a:spLocks/>
          </p:cNvSpPr>
          <p:nvPr/>
        </p:nvSpPr>
        <p:spPr bwMode="gray">
          <a:xfrm>
            <a:off x="4281337" y="2153725"/>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Enterprise-grade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Virtual Apps &amp; </a:t>
            </a:r>
          </a:p>
          <a:p>
            <a:pPr algn="ctr" defTabSz="914225">
              <a:defRPr/>
            </a:pPr>
            <a:r>
              <a:rPr lang="en-US" sz="1800">
                <a:solidFill>
                  <a:srgbClr val="000000"/>
                </a:solidFill>
                <a:latin typeface="Segoe UI Light" panose="020B0502040204020203" pitchFamily="34" charset="0"/>
                <a:cs typeface="Segoe UI Light" panose="020B0502040204020203" pitchFamily="34" charset="0"/>
              </a:rPr>
              <a:t>Desktops service</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cxnSp>
        <p:nvCxnSpPr>
          <p:cNvPr id="25" name="Straight Connector 24">
            <a:extLst>
              <a:ext uri="{FF2B5EF4-FFF2-40B4-BE49-F238E27FC236}">
                <a16:creationId xmlns:a16="http://schemas.microsoft.com/office/drawing/2014/main" id="{E2B8A083-B943-46DE-BA1F-DBE649DB3C10}"/>
              </a:ext>
            </a:extLst>
          </p:cNvPr>
          <p:cNvCxnSpPr/>
          <p:nvPr/>
        </p:nvCxnSpPr>
        <p:spPr>
          <a:xfrm>
            <a:off x="5119108" y="400434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ACBE30-2003-47A3-A868-AAC4BF81DF40}"/>
              </a:ext>
            </a:extLst>
          </p:cNvPr>
          <p:cNvGrpSpPr/>
          <p:nvPr/>
        </p:nvGrpSpPr>
        <p:grpSpPr>
          <a:xfrm>
            <a:off x="5684216" y="1870952"/>
            <a:ext cx="809957" cy="785380"/>
            <a:chOff x="5378925" y="2596238"/>
            <a:chExt cx="1593238" cy="1591056"/>
          </a:xfrm>
          <a:solidFill>
            <a:schemeClr val="bg1"/>
          </a:solidFill>
        </p:grpSpPr>
        <p:sp>
          <p:nvSpPr>
            <p:cNvPr id="27" name="Oval 26">
              <a:extLst>
                <a:ext uri="{FF2B5EF4-FFF2-40B4-BE49-F238E27FC236}">
                  <a16:creationId xmlns:a16="http://schemas.microsoft.com/office/drawing/2014/main" id="{765D2492-4C49-4A04-88E4-03BB859530F5}"/>
                </a:ext>
              </a:extLst>
            </p:cNvPr>
            <p:cNvSpPr/>
            <p:nvPr/>
          </p:nvSpPr>
          <p:spPr>
            <a:xfrm>
              <a:off x="5378925" y="2596238"/>
              <a:ext cx="1593238" cy="1591056"/>
            </a:xfrm>
            <a:prstGeom prst="ellipse">
              <a:avLst/>
            </a:prstGeom>
            <a:grpFill/>
            <a:ln w="1905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p:txBody>
        </p:sp>
        <p:sp>
          <p:nvSpPr>
            <p:cNvPr id="28" name="Freeform 2">
              <a:extLst>
                <a:ext uri="{FF2B5EF4-FFF2-40B4-BE49-F238E27FC236}">
                  <a16:creationId xmlns:a16="http://schemas.microsoft.com/office/drawing/2014/main" id="{137F8CFE-DBDC-43A2-BE6C-518C88258842}"/>
                </a:ext>
              </a:extLst>
            </p:cNvPr>
            <p:cNvSpPr>
              <a:spLocks noChangeArrowheads="1"/>
            </p:cNvSpPr>
            <p:nvPr/>
          </p:nvSpPr>
          <p:spPr bwMode="auto">
            <a:xfrm>
              <a:off x="5682155" y="2932176"/>
              <a:ext cx="919130" cy="920496"/>
            </a:xfrm>
            <a:custGeom>
              <a:avLst/>
              <a:gdLst>
                <a:gd name="T0" fmla="*/ 11665 w 20757"/>
                <a:gd name="T1" fmla="*/ 13513 h 20787"/>
                <a:gd name="T2" fmla="*/ 11665 w 20757"/>
                <a:gd name="T3" fmla="*/ 13513 h 20787"/>
                <a:gd name="T4" fmla="*/ 13938 w 20757"/>
                <a:gd name="T5" fmla="*/ 15786 h 20787"/>
                <a:gd name="T6" fmla="*/ 14211 w 20757"/>
                <a:gd name="T7" fmla="*/ 16786 h 20787"/>
                <a:gd name="T8" fmla="*/ 15089 w 20757"/>
                <a:gd name="T9" fmla="*/ 19725 h 20787"/>
                <a:gd name="T10" fmla="*/ 17756 w 20757"/>
                <a:gd name="T11" fmla="*/ 20665 h 20787"/>
                <a:gd name="T12" fmla="*/ 17968 w 20757"/>
                <a:gd name="T13" fmla="*/ 20089 h 20787"/>
                <a:gd name="T14" fmla="*/ 16725 w 20757"/>
                <a:gd name="T15" fmla="*/ 18847 h 20787"/>
                <a:gd name="T16" fmla="*/ 16725 w 20757"/>
                <a:gd name="T17" fmla="*/ 16726 h 20787"/>
                <a:gd name="T18" fmla="*/ 16725 w 20757"/>
                <a:gd name="T19" fmla="*/ 16726 h 20787"/>
                <a:gd name="T20" fmla="*/ 18847 w 20757"/>
                <a:gd name="T21" fmla="*/ 16726 h 20787"/>
                <a:gd name="T22" fmla="*/ 20089 w 20757"/>
                <a:gd name="T23" fmla="*/ 17968 h 20787"/>
                <a:gd name="T24" fmla="*/ 20665 w 20757"/>
                <a:gd name="T25" fmla="*/ 17756 h 20787"/>
                <a:gd name="T26" fmla="*/ 19725 w 20757"/>
                <a:gd name="T27" fmla="*/ 15119 h 20787"/>
                <a:gd name="T28" fmla="*/ 16937 w 20757"/>
                <a:gd name="T29" fmla="*/ 14211 h 20787"/>
                <a:gd name="T30" fmla="*/ 15968 w 20757"/>
                <a:gd name="T31" fmla="*/ 13907 h 20787"/>
                <a:gd name="T32" fmla="*/ 6848 w 20757"/>
                <a:gd name="T33" fmla="*/ 4787 h 20787"/>
                <a:gd name="T34" fmla="*/ 6575 w 20757"/>
                <a:gd name="T35" fmla="*/ 3818 h 20787"/>
                <a:gd name="T36" fmla="*/ 5636 w 20757"/>
                <a:gd name="T37" fmla="*/ 1030 h 20787"/>
                <a:gd name="T38" fmla="*/ 2999 w 20757"/>
                <a:gd name="T39" fmla="*/ 90 h 20787"/>
                <a:gd name="T40" fmla="*/ 2788 w 20757"/>
                <a:gd name="T41" fmla="*/ 666 h 20787"/>
                <a:gd name="T42" fmla="*/ 4030 w 20757"/>
                <a:gd name="T43" fmla="*/ 1940 h 20787"/>
                <a:gd name="T44" fmla="*/ 4030 w 20757"/>
                <a:gd name="T45" fmla="*/ 4060 h 20787"/>
                <a:gd name="T46" fmla="*/ 4030 w 20757"/>
                <a:gd name="T47" fmla="*/ 4060 h 20787"/>
                <a:gd name="T48" fmla="*/ 1909 w 20757"/>
                <a:gd name="T49" fmla="*/ 4060 h 20787"/>
                <a:gd name="T50" fmla="*/ 666 w 20757"/>
                <a:gd name="T51" fmla="*/ 2788 h 20787"/>
                <a:gd name="T52" fmla="*/ 90 w 20757"/>
                <a:gd name="T53" fmla="*/ 2999 h 20787"/>
                <a:gd name="T54" fmla="*/ 1030 w 20757"/>
                <a:gd name="T55" fmla="*/ 5666 h 20787"/>
                <a:gd name="T56" fmla="*/ 3969 w 20757"/>
                <a:gd name="T57" fmla="*/ 6545 h 20787"/>
                <a:gd name="T58" fmla="*/ 4970 w 20757"/>
                <a:gd name="T59" fmla="*/ 6818 h 20787"/>
                <a:gd name="T60" fmla="*/ 11665 w 20757"/>
                <a:gd name="T61" fmla="*/ 13513 h 20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57" h="20787">
                  <a:moveTo>
                    <a:pt x="11665" y="13513"/>
                  </a:moveTo>
                  <a:lnTo>
                    <a:pt x="11665" y="13513"/>
                  </a:lnTo>
                  <a:cubicBezTo>
                    <a:pt x="13938" y="15786"/>
                    <a:pt x="13938" y="15786"/>
                    <a:pt x="13938" y="15786"/>
                  </a:cubicBezTo>
                  <a:cubicBezTo>
                    <a:pt x="14181" y="16029"/>
                    <a:pt x="14271" y="16422"/>
                    <a:pt x="14211" y="16786"/>
                  </a:cubicBezTo>
                  <a:cubicBezTo>
                    <a:pt x="13998" y="17817"/>
                    <a:pt x="14302" y="18938"/>
                    <a:pt x="15089" y="19725"/>
                  </a:cubicBezTo>
                  <a:cubicBezTo>
                    <a:pt x="15816" y="20452"/>
                    <a:pt x="16816" y="20786"/>
                    <a:pt x="17756" y="20665"/>
                  </a:cubicBezTo>
                  <a:cubicBezTo>
                    <a:pt x="18028" y="20635"/>
                    <a:pt x="18180" y="20301"/>
                    <a:pt x="17968" y="20089"/>
                  </a:cubicBezTo>
                  <a:cubicBezTo>
                    <a:pt x="16725" y="18847"/>
                    <a:pt x="16725" y="18847"/>
                    <a:pt x="16725" y="18847"/>
                  </a:cubicBezTo>
                  <a:cubicBezTo>
                    <a:pt x="16120" y="18271"/>
                    <a:pt x="16120" y="17301"/>
                    <a:pt x="16725" y="16726"/>
                  </a:cubicBezTo>
                  <a:lnTo>
                    <a:pt x="16725" y="16726"/>
                  </a:lnTo>
                  <a:cubicBezTo>
                    <a:pt x="17301" y="16150"/>
                    <a:pt x="18241" y="16150"/>
                    <a:pt x="18847" y="16726"/>
                  </a:cubicBezTo>
                  <a:cubicBezTo>
                    <a:pt x="20089" y="17968"/>
                    <a:pt x="20089" y="17968"/>
                    <a:pt x="20089" y="17968"/>
                  </a:cubicBezTo>
                  <a:cubicBezTo>
                    <a:pt x="20301" y="18180"/>
                    <a:pt x="20635" y="18059"/>
                    <a:pt x="20665" y="17756"/>
                  </a:cubicBezTo>
                  <a:cubicBezTo>
                    <a:pt x="20756" y="16816"/>
                    <a:pt x="20452" y="15846"/>
                    <a:pt x="19725" y="15119"/>
                  </a:cubicBezTo>
                  <a:cubicBezTo>
                    <a:pt x="18968" y="14362"/>
                    <a:pt x="17907" y="14059"/>
                    <a:pt x="16937" y="14211"/>
                  </a:cubicBezTo>
                  <a:cubicBezTo>
                    <a:pt x="16574" y="14241"/>
                    <a:pt x="16241" y="14150"/>
                    <a:pt x="15968" y="13907"/>
                  </a:cubicBezTo>
                  <a:cubicBezTo>
                    <a:pt x="6848" y="4787"/>
                    <a:pt x="6848" y="4787"/>
                    <a:pt x="6848" y="4787"/>
                  </a:cubicBezTo>
                  <a:cubicBezTo>
                    <a:pt x="6606" y="4545"/>
                    <a:pt x="6514" y="4181"/>
                    <a:pt x="6575" y="3818"/>
                  </a:cubicBezTo>
                  <a:cubicBezTo>
                    <a:pt x="6727" y="2848"/>
                    <a:pt x="6393" y="1787"/>
                    <a:pt x="5636" y="1030"/>
                  </a:cubicBezTo>
                  <a:cubicBezTo>
                    <a:pt x="4909" y="303"/>
                    <a:pt x="3939" y="0"/>
                    <a:pt x="2999" y="90"/>
                  </a:cubicBezTo>
                  <a:cubicBezTo>
                    <a:pt x="2697" y="121"/>
                    <a:pt x="2576" y="485"/>
                    <a:pt x="2788" y="666"/>
                  </a:cubicBezTo>
                  <a:cubicBezTo>
                    <a:pt x="4030" y="1940"/>
                    <a:pt x="4030" y="1940"/>
                    <a:pt x="4030" y="1940"/>
                  </a:cubicBezTo>
                  <a:cubicBezTo>
                    <a:pt x="4606" y="2515"/>
                    <a:pt x="4606" y="3454"/>
                    <a:pt x="4030" y="4060"/>
                  </a:cubicBezTo>
                  <a:lnTo>
                    <a:pt x="4030" y="4060"/>
                  </a:lnTo>
                  <a:cubicBezTo>
                    <a:pt x="3454" y="4636"/>
                    <a:pt x="2484" y="4636"/>
                    <a:pt x="1909" y="4060"/>
                  </a:cubicBezTo>
                  <a:cubicBezTo>
                    <a:pt x="666" y="2788"/>
                    <a:pt x="666" y="2788"/>
                    <a:pt x="666" y="2788"/>
                  </a:cubicBezTo>
                  <a:cubicBezTo>
                    <a:pt x="454" y="2606"/>
                    <a:pt x="121" y="2727"/>
                    <a:pt x="90" y="2999"/>
                  </a:cubicBezTo>
                  <a:cubicBezTo>
                    <a:pt x="0" y="3939"/>
                    <a:pt x="303" y="4939"/>
                    <a:pt x="1030" y="5666"/>
                  </a:cubicBezTo>
                  <a:cubicBezTo>
                    <a:pt x="1818" y="6454"/>
                    <a:pt x="2939" y="6757"/>
                    <a:pt x="3969" y="6545"/>
                  </a:cubicBezTo>
                  <a:cubicBezTo>
                    <a:pt x="4333" y="6484"/>
                    <a:pt x="4727" y="6575"/>
                    <a:pt x="4970" y="6818"/>
                  </a:cubicBezTo>
                  <a:cubicBezTo>
                    <a:pt x="11665" y="13513"/>
                    <a:pt x="11665" y="13513"/>
                    <a:pt x="11665" y="13513"/>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29" name="Freeform 3">
              <a:extLst>
                <a:ext uri="{FF2B5EF4-FFF2-40B4-BE49-F238E27FC236}">
                  <a16:creationId xmlns:a16="http://schemas.microsoft.com/office/drawing/2014/main" id="{A2033910-67C5-48B9-87DF-C096B13A94C6}"/>
                </a:ext>
              </a:extLst>
            </p:cNvPr>
            <p:cNvSpPr>
              <a:spLocks noChangeArrowheads="1"/>
            </p:cNvSpPr>
            <p:nvPr/>
          </p:nvSpPr>
          <p:spPr bwMode="auto">
            <a:xfrm>
              <a:off x="6133331" y="2954169"/>
              <a:ext cx="437402" cy="437597"/>
            </a:xfrm>
            <a:custGeom>
              <a:avLst/>
              <a:gdLst>
                <a:gd name="T0" fmla="*/ 1909 w 9879"/>
                <a:gd name="T1" fmla="*/ 9879 h 9880"/>
                <a:gd name="T2" fmla="*/ 1909 w 9879"/>
                <a:gd name="T3" fmla="*/ 9879 h 9880"/>
                <a:gd name="T4" fmla="*/ 7000 w 9879"/>
                <a:gd name="T5" fmla="*/ 4788 h 9880"/>
                <a:gd name="T6" fmla="*/ 7273 w 9879"/>
                <a:gd name="T7" fmla="*/ 4636 h 9880"/>
                <a:gd name="T8" fmla="*/ 8302 w 9879"/>
                <a:gd name="T9" fmla="*/ 4302 h 9880"/>
                <a:gd name="T10" fmla="*/ 8697 w 9879"/>
                <a:gd name="T11" fmla="*/ 3970 h 9880"/>
                <a:gd name="T12" fmla="*/ 9727 w 9879"/>
                <a:gd name="T13" fmla="*/ 2212 h 9880"/>
                <a:gd name="T14" fmla="*/ 9636 w 9879"/>
                <a:gd name="T15" fmla="*/ 1363 h 9880"/>
                <a:gd name="T16" fmla="*/ 8515 w 9879"/>
                <a:gd name="T17" fmla="*/ 272 h 9880"/>
                <a:gd name="T18" fmla="*/ 7666 w 9879"/>
                <a:gd name="T19" fmla="*/ 151 h 9880"/>
                <a:gd name="T20" fmla="*/ 5909 w 9879"/>
                <a:gd name="T21" fmla="*/ 1212 h 9880"/>
                <a:gd name="T22" fmla="*/ 5606 w 9879"/>
                <a:gd name="T23" fmla="*/ 1576 h 9880"/>
                <a:gd name="T24" fmla="*/ 5242 w 9879"/>
                <a:gd name="T25" fmla="*/ 2636 h 9880"/>
                <a:gd name="T26" fmla="*/ 5061 w 9879"/>
                <a:gd name="T27" fmla="*/ 2909 h 9880"/>
                <a:gd name="T28" fmla="*/ 0 w 9879"/>
                <a:gd name="T29" fmla="*/ 7970 h 9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79" h="9880">
                  <a:moveTo>
                    <a:pt x="1909" y="9879"/>
                  </a:moveTo>
                  <a:lnTo>
                    <a:pt x="1909" y="9879"/>
                  </a:lnTo>
                  <a:cubicBezTo>
                    <a:pt x="7000" y="4788"/>
                    <a:pt x="7000" y="4788"/>
                    <a:pt x="7000" y="4788"/>
                  </a:cubicBezTo>
                  <a:cubicBezTo>
                    <a:pt x="7060" y="4727"/>
                    <a:pt x="7151" y="4667"/>
                    <a:pt x="7273" y="4636"/>
                  </a:cubicBezTo>
                  <a:cubicBezTo>
                    <a:pt x="8302" y="4302"/>
                    <a:pt x="8302" y="4302"/>
                    <a:pt x="8302" y="4302"/>
                  </a:cubicBezTo>
                  <a:cubicBezTo>
                    <a:pt x="8455" y="4242"/>
                    <a:pt x="8606" y="4121"/>
                    <a:pt x="8697" y="3970"/>
                  </a:cubicBezTo>
                  <a:cubicBezTo>
                    <a:pt x="9727" y="2212"/>
                    <a:pt x="9727" y="2212"/>
                    <a:pt x="9727" y="2212"/>
                  </a:cubicBezTo>
                  <a:cubicBezTo>
                    <a:pt x="9878" y="1939"/>
                    <a:pt x="9848" y="1576"/>
                    <a:pt x="9636" y="1363"/>
                  </a:cubicBezTo>
                  <a:cubicBezTo>
                    <a:pt x="8515" y="272"/>
                    <a:pt x="8515" y="272"/>
                    <a:pt x="8515" y="272"/>
                  </a:cubicBezTo>
                  <a:cubicBezTo>
                    <a:pt x="8302" y="30"/>
                    <a:pt x="7939" y="0"/>
                    <a:pt x="7666" y="151"/>
                  </a:cubicBezTo>
                  <a:cubicBezTo>
                    <a:pt x="5909" y="1212"/>
                    <a:pt x="5909" y="1212"/>
                    <a:pt x="5909" y="1212"/>
                  </a:cubicBezTo>
                  <a:cubicBezTo>
                    <a:pt x="5757" y="1272"/>
                    <a:pt x="5636" y="1424"/>
                    <a:pt x="5606" y="1576"/>
                  </a:cubicBezTo>
                  <a:cubicBezTo>
                    <a:pt x="5242" y="2636"/>
                    <a:pt x="5242" y="2636"/>
                    <a:pt x="5242" y="2636"/>
                  </a:cubicBezTo>
                  <a:cubicBezTo>
                    <a:pt x="5212" y="2728"/>
                    <a:pt x="5151" y="2849"/>
                    <a:pt x="5061" y="2909"/>
                  </a:cubicBezTo>
                  <a:cubicBezTo>
                    <a:pt x="0" y="7970"/>
                    <a:pt x="0" y="7970"/>
                    <a:pt x="0" y="7970"/>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A7A63158-A6E9-4867-B115-130577286E42}"/>
                </a:ext>
              </a:extLst>
            </p:cNvPr>
            <p:cNvSpPr>
              <a:spLocks noChangeArrowheads="1"/>
            </p:cNvSpPr>
            <p:nvPr/>
          </p:nvSpPr>
          <p:spPr bwMode="auto">
            <a:xfrm>
              <a:off x="5828467" y="3497714"/>
              <a:ext cx="276501" cy="276500"/>
            </a:xfrm>
            <a:custGeom>
              <a:avLst/>
              <a:gdLst>
                <a:gd name="T0" fmla="*/ 787 w 6243"/>
                <a:gd name="T1" fmla="*/ 6060 h 6243"/>
                <a:gd name="T2" fmla="*/ 787 w 6243"/>
                <a:gd name="T3" fmla="*/ 6060 h 6243"/>
                <a:gd name="T4" fmla="*/ 181 w 6243"/>
                <a:gd name="T5" fmla="*/ 6060 h 6243"/>
                <a:gd name="T6" fmla="*/ 181 w 6243"/>
                <a:gd name="T7" fmla="*/ 5454 h 6243"/>
                <a:gd name="T8" fmla="*/ 5454 w 6243"/>
                <a:gd name="T9" fmla="*/ 181 h 6243"/>
                <a:gd name="T10" fmla="*/ 6060 w 6243"/>
                <a:gd name="T11" fmla="*/ 181 h 6243"/>
                <a:gd name="T12" fmla="*/ 6060 w 6243"/>
                <a:gd name="T13" fmla="*/ 787 h 6243"/>
                <a:gd name="T14" fmla="*/ 787 w 6243"/>
                <a:gd name="T15" fmla="*/ 6060 h 6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3" h="6243">
                  <a:moveTo>
                    <a:pt x="787" y="6060"/>
                  </a:moveTo>
                  <a:lnTo>
                    <a:pt x="787" y="6060"/>
                  </a:lnTo>
                  <a:cubicBezTo>
                    <a:pt x="636" y="6242"/>
                    <a:pt x="364" y="6242"/>
                    <a:pt x="181" y="6060"/>
                  </a:cubicBezTo>
                  <a:cubicBezTo>
                    <a:pt x="0" y="5878"/>
                    <a:pt x="0" y="5606"/>
                    <a:pt x="181" y="5454"/>
                  </a:cubicBezTo>
                  <a:cubicBezTo>
                    <a:pt x="5454" y="181"/>
                    <a:pt x="5454" y="181"/>
                    <a:pt x="5454" y="181"/>
                  </a:cubicBezTo>
                  <a:cubicBezTo>
                    <a:pt x="5606" y="0"/>
                    <a:pt x="5909" y="0"/>
                    <a:pt x="6060" y="181"/>
                  </a:cubicBezTo>
                  <a:cubicBezTo>
                    <a:pt x="6242" y="334"/>
                    <a:pt x="6242" y="606"/>
                    <a:pt x="6060" y="787"/>
                  </a:cubicBezTo>
                  <a:lnTo>
                    <a:pt x="787" y="6060"/>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1" name="Freeform 4">
              <a:extLst>
                <a:ext uri="{FF2B5EF4-FFF2-40B4-BE49-F238E27FC236}">
                  <a16:creationId xmlns:a16="http://schemas.microsoft.com/office/drawing/2014/main" id="{D38285B1-134F-4E93-97EB-5B59BFA3D8A2}"/>
                </a:ext>
              </a:extLst>
            </p:cNvPr>
            <p:cNvSpPr>
              <a:spLocks noChangeArrowheads="1"/>
            </p:cNvSpPr>
            <p:nvPr/>
          </p:nvSpPr>
          <p:spPr bwMode="auto">
            <a:xfrm>
              <a:off x="5682211" y="3335251"/>
              <a:ext cx="516681" cy="516681"/>
            </a:xfrm>
            <a:custGeom>
              <a:avLst/>
              <a:gdLst>
                <a:gd name="T0" fmla="*/ 7242 w 11666"/>
                <a:gd name="T1" fmla="*/ 0 h 11666"/>
                <a:gd name="T2" fmla="*/ 7242 w 11666"/>
                <a:gd name="T3" fmla="*/ 0 h 11666"/>
                <a:gd name="T4" fmla="*/ 1181 w 11666"/>
                <a:gd name="T5" fmla="*/ 6059 h 11666"/>
                <a:gd name="T6" fmla="*/ 1181 w 11666"/>
                <a:gd name="T7" fmla="*/ 10392 h 11666"/>
                <a:gd name="T8" fmla="*/ 1272 w 11666"/>
                <a:gd name="T9" fmla="*/ 10483 h 11666"/>
                <a:gd name="T10" fmla="*/ 5606 w 11666"/>
                <a:gd name="T11" fmla="*/ 10483 h 11666"/>
                <a:gd name="T12" fmla="*/ 11665 w 11666"/>
                <a:gd name="T13" fmla="*/ 4422 h 11666"/>
              </a:gdLst>
              <a:ahLst/>
              <a:cxnLst>
                <a:cxn ang="0">
                  <a:pos x="T0" y="T1"/>
                </a:cxn>
                <a:cxn ang="0">
                  <a:pos x="T2" y="T3"/>
                </a:cxn>
                <a:cxn ang="0">
                  <a:pos x="T4" y="T5"/>
                </a:cxn>
                <a:cxn ang="0">
                  <a:pos x="T6" y="T7"/>
                </a:cxn>
                <a:cxn ang="0">
                  <a:pos x="T8" y="T9"/>
                </a:cxn>
                <a:cxn ang="0">
                  <a:pos x="T10" y="T11"/>
                </a:cxn>
                <a:cxn ang="0">
                  <a:pos x="T12" y="T13"/>
                </a:cxn>
              </a:cxnLst>
              <a:rect l="0" t="0" r="r" b="b"/>
              <a:pathLst>
                <a:path w="11666" h="11666">
                  <a:moveTo>
                    <a:pt x="7242" y="0"/>
                  </a:moveTo>
                  <a:lnTo>
                    <a:pt x="7242" y="0"/>
                  </a:lnTo>
                  <a:cubicBezTo>
                    <a:pt x="1181" y="6059"/>
                    <a:pt x="1181" y="6059"/>
                    <a:pt x="1181" y="6059"/>
                  </a:cubicBezTo>
                  <a:cubicBezTo>
                    <a:pt x="0" y="7240"/>
                    <a:pt x="0" y="9180"/>
                    <a:pt x="1181" y="10392"/>
                  </a:cubicBezTo>
                  <a:cubicBezTo>
                    <a:pt x="1272" y="10483"/>
                    <a:pt x="1272" y="10483"/>
                    <a:pt x="1272" y="10483"/>
                  </a:cubicBezTo>
                  <a:cubicBezTo>
                    <a:pt x="2484" y="11665"/>
                    <a:pt x="4424" y="11665"/>
                    <a:pt x="5606" y="10483"/>
                  </a:cubicBezTo>
                  <a:cubicBezTo>
                    <a:pt x="11665" y="4422"/>
                    <a:pt x="11665" y="4422"/>
                    <a:pt x="11665" y="4422"/>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2" name="Freeform 5">
              <a:extLst>
                <a:ext uri="{FF2B5EF4-FFF2-40B4-BE49-F238E27FC236}">
                  <a16:creationId xmlns:a16="http://schemas.microsoft.com/office/drawing/2014/main" id="{111C6198-6C98-403C-BA57-163F51DC06D8}"/>
                </a:ext>
              </a:extLst>
            </p:cNvPr>
            <p:cNvSpPr>
              <a:spLocks noChangeArrowheads="1"/>
            </p:cNvSpPr>
            <p:nvPr/>
          </p:nvSpPr>
          <p:spPr bwMode="auto">
            <a:xfrm>
              <a:off x="5759928" y="3429175"/>
              <a:ext cx="276501" cy="276500"/>
            </a:xfrm>
            <a:custGeom>
              <a:avLst/>
              <a:gdLst>
                <a:gd name="T0" fmla="*/ 789 w 6244"/>
                <a:gd name="T1" fmla="*/ 6061 h 6244"/>
                <a:gd name="T2" fmla="*/ 789 w 6244"/>
                <a:gd name="T3" fmla="*/ 6061 h 6244"/>
                <a:gd name="T4" fmla="*/ 183 w 6244"/>
                <a:gd name="T5" fmla="*/ 6061 h 6244"/>
                <a:gd name="T6" fmla="*/ 183 w 6244"/>
                <a:gd name="T7" fmla="*/ 5455 h 6244"/>
                <a:gd name="T8" fmla="*/ 5455 w 6244"/>
                <a:gd name="T9" fmla="*/ 183 h 6244"/>
                <a:gd name="T10" fmla="*/ 6061 w 6244"/>
                <a:gd name="T11" fmla="*/ 183 h 6244"/>
                <a:gd name="T12" fmla="*/ 6061 w 6244"/>
                <a:gd name="T13" fmla="*/ 789 h 6244"/>
                <a:gd name="T14" fmla="*/ 789 w 6244"/>
                <a:gd name="T15" fmla="*/ 6061 h 6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4" h="6244">
                  <a:moveTo>
                    <a:pt x="789" y="6061"/>
                  </a:moveTo>
                  <a:lnTo>
                    <a:pt x="789" y="6061"/>
                  </a:lnTo>
                  <a:cubicBezTo>
                    <a:pt x="636" y="6243"/>
                    <a:pt x="364" y="6243"/>
                    <a:pt x="183" y="6061"/>
                  </a:cubicBezTo>
                  <a:cubicBezTo>
                    <a:pt x="0" y="5910"/>
                    <a:pt x="0" y="5606"/>
                    <a:pt x="183" y="5455"/>
                  </a:cubicBezTo>
                  <a:cubicBezTo>
                    <a:pt x="5455" y="183"/>
                    <a:pt x="5455" y="183"/>
                    <a:pt x="5455" y="183"/>
                  </a:cubicBezTo>
                  <a:cubicBezTo>
                    <a:pt x="5637" y="0"/>
                    <a:pt x="5909" y="0"/>
                    <a:pt x="6061" y="183"/>
                  </a:cubicBezTo>
                  <a:cubicBezTo>
                    <a:pt x="6243" y="364"/>
                    <a:pt x="6243" y="637"/>
                    <a:pt x="6061" y="789"/>
                  </a:cubicBezTo>
                  <a:lnTo>
                    <a:pt x="789" y="6061"/>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grpSp>
      <p:cxnSp>
        <p:nvCxnSpPr>
          <p:cNvPr id="33" name="Straight Connector 32">
            <a:extLst>
              <a:ext uri="{FF2B5EF4-FFF2-40B4-BE49-F238E27FC236}">
                <a16:creationId xmlns:a16="http://schemas.microsoft.com/office/drawing/2014/main" id="{70676DF2-63A6-4EB6-8A5D-9501939757DD}"/>
              </a:ext>
            </a:extLst>
          </p:cNvPr>
          <p:cNvCxnSpPr/>
          <p:nvPr/>
        </p:nvCxnSpPr>
        <p:spPr>
          <a:xfrm>
            <a:off x="8778876" y="395890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34BADF52-BC67-48E7-ADE1-01F2D6FBB316}"/>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defTabSz="914192">
              <a:defRPr/>
            </a:pPr>
            <a:r>
              <a:rPr lang="en-US" sz="3529" spc="-147">
                <a:latin typeface="Segoe UI Semibold"/>
              </a:rPr>
              <a:t>Citrix Value-Add Offerings with WVD</a:t>
            </a:r>
          </a:p>
        </p:txBody>
      </p:sp>
    </p:spTree>
    <p:extLst>
      <p:ext uri="{BB962C8B-B14F-4D97-AF65-F5344CB8AC3E}">
        <p14:creationId xmlns:p14="http://schemas.microsoft.com/office/powerpoint/2010/main" val="15760537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653582"/>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367663" y="5887648"/>
            <a:ext cx="9456673" cy="384090"/>
          </a:xfrm>
          <a:prstGeom prst="rect">
            <a:avLst/>
          </a:prstGeom>
        </p:spPr>
      </p:pic>
    </p:spTree>
    <p:extLst>
      <p:ext uri="{BB962C8B-B14F-4D97-AF65-F5344CB8AC3E}">
        <p14:creationId xmlns:p14="http://schemas.microsoft.com/office/powerpoint/2010/main" val="40270639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4810160"/>
            <a:ext cx="11655840" cy="899537"/>
          </a:xfrm>
        </p:spPr>
        <p:txBody>
          <a:bodyPr anchor="b"/>
          <a:lstStyle/>
          <a:p>
            <a:r>
              <a:rPr lang="en-US" sz="5294" dirty="0"/>
              <a:t>Partnership with VMware</a:t>
            </a:r>
            <a:br>
              <a:rPr lang="en-US" sz="5294" dirty="0"/>
            </a:br>
            <a:br>
              <a:rPr lang="en-US" sz="5294" dirty="0"/>
            </a:br>
            <a:br>
              <a:rPr lang="en-US" sz="5294" dirty="0"/>
            </a:br>
            <a:r>
              <a:rPr lang="en-US" sz="4313" dirty="0"/>
              <a:t>Timeline for support of WVD + Horizon Cloud on Azure solutions:</a:t>
            </a:r>
            <a:br>
              <a:rPr lang="en-US" sz="5294" dirty="0"/>
            </a:br>
            <a:r>
              <a:rPr lang="en-US" sz="3137" dirty="0"/>
              <a:t>Tech preview: End of CY 2019</a:t>
            </a:r>
            <a:br>
              <a:rPr lang="en-US" sz="3137" dirty="0"/>
            </a:br>
            <a:r>
              <a:rPr lang="en-US" sz="3137" dirty="0"/>
              <a:t>GA: Early CY 2020</a:t>
            </a:r>
            <a:endParaRPr lang="en-IN" sz="5294" dirty="0"/>
          </a:p>
        </p:txBody>
      </p:sp>
    </p:spTree>
    <p:extLst>
      <p:ext uri="{BB962C8B-B14F-4D97-AF65-F5344CB8AC3E}">
        <p14:creationId xmlns:p14="http://schemas.microsoft.com/office/powerpoint/2010/main" val="8480664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a:latin typeface="Segoe UI Light (Headings)"/>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593022" y="1043497"/>
            <a:ext cx="10990809" cy="307777"/>
          </a:xfrm>
        </p:spPr>
        <p:txBody>
          <a:bodyPr/>
          <a:lstStyle/>
          <a:p>
            <a:r>
              <a:rPr lang="en-US">
                <a:solidFill>
                  <a:srgbClr val="000000"/>
                </a:solidFill>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10066" y="6210798"/>
            <a:ext cx="4739574" cy="369332"/>
          </a:xfrm>
          <a:prstGeom prst="rect">
            <a:avLst/>
          </a:prstGeom>
          <a:noFill/>
        </p:spPr>
        <p:txBody>
          <a:bodyPr wrap="square" lIns="0" tIns="0" rIns="0" bIns="0" rtlCol="0">
            <a:spAutoFit/>
          </a:bodyPr>
          <a:lstStyle/>
          <a:p>
            <a:pPr algn="ctr" defTabSz="1218661" fontAlgn="base">
              <a:spcBef>
                <a:spcPct val="0"/>
              </a:spcBef>
              <a:spcAft>
                <a:spcPct val="0"/>
              </a:spcAft>
              <a:defRPr/>
            </a:pPr>
            <a:r>
              <a:rPr lang="en-US" sz="2400" b="1">
                <a:solidFill>
                  <a:srgbClr val="000000"/>
                </a:solidFill>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2964720" y="4245932"/>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692660" y="3266912"/>
            <a:ext cx="256540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692660" y="4245932"/>
            <a:ext cx="249756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2964720" y="3266912"/>
            <a:ext cx="3021781"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312534" y="1778772"/>
            <a:ext cx="1744200" cy="1131099"/>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9226" y="4329600"/>
            <a:ext cx="626831" cy="571224"/>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1984664" y="4274615"/>
            <a:ext cx="760927" cy="681192"/>
            <a:chOff x="1989090" y="4050616"/>
            <a:chExt cx="761035" cy="681288"/>
          </a:xfrm>
          <a:solidFill>
            <a:srgbClr val="000000"/>
          </a:solidFill>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673469" y="2213452"/>
            <a:ext cx="986036" cy="591027"/>
            <a:chOff x="6443663" y="-1544638"/>
            <a:chExt cx="2108201" cy="1263650"/>
          </a:xfrm>
          <a:solidFill>
            <a:srgbClr val="000000"/>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2964720" y="5242804"/>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09228" y="6146003"/>
            <a:ext cx="8471451"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692660" y="5365897"/>
            <a:ext cx="2346476"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dirty="0">
                <a:solidFill>
                  <a:srgbClr val="000000"/>
                </a:solidFill>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8893781" y="-283614"/>
            <a:ext cx="576313" cy="184666"/>
          </a:xfrm>
          <a:prstGeom prst="rect">
            <a:avLst/>
          </a:prstGeom>
        </p:spPr>
        <p:txBody>
          <a:bodyPr wrap="square" lIns="0" tIns="0" rIns="0" bIns="0" rtlCol="0">
            <a:spAutoFit/>
          </a:bodyPr>
          <a:lstStyle/>
          <a:p>
            <a:pPr defTabSz="914225">
              <a:spcAft>
                <a:spcPts val="600"/>
              </a:spcAft>
              <a:defRPr/>
            </a:pPr>
            <a:r>
              <a:rPr lang="en-US" sz="1200">
                <a:solidFill>
                  <a:srgbClr val="000000"/>
                </a:solidFill>
                <a:latin typeface="Metropoli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42531" y="3005351"/>
            <a:ext cx="8404845"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80407" y="5331286"/>
            <a:ext cx="456584" cy="561598"/>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3153" y="5406246"/>
            <a:ext cx="718979" cy="411674"/>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9229" y="3339026"/>
            <a:ext cx="677643" cy="594326"/>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28937" y="3266153"/>
            <a:ext cx="559529" cy="700826"/>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1074"/>
          <a:stretch/>
        </p:blipFill>
        <p:spPr>
          <a:xfrm>
            <a:off x="276320" y="6299183"/>
            <a:ext cx="1770908" cy="369279"/>
          </a:xfrm>
          <a:prstGeom prst="rect">
            <a:avLst/>
          </a:prstGeom>
        </p:spPr>
      </p:pic>
    </p:spTree>
    <p:extLst>
      <p:ext uri="{BB962C8B-B14F-4D97-AF65-F5344CB8AC3E}">
        <p14:creationId xmlns:p14="http://schemas.microsoft.com/office/powerpoint/2010/main" val="37860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F0FFE9-1711-4949-84FE-8B823B728E67}"/>
              </a:ext>
            </a:extLst>
          </p:cNvPr>
          <p:cNvSpPr>
            <a:spLocks noGrp="1"/>
          </p:cNvSpPr>
          <p:nvPr>
            <p:ph type="subTitle" idx="10"/>
          </p:nvPr>
        </p:nvSpPr>
        <p:spPr>
          <a:xfrm>
            <a:off x="593802" y="812202"/>
            <a:ext cx="10963988" cy="307777"/>
          </a:xfrm>
        </p:spPr>
        <p:txBody>
          <a:bodyPr/>
          <a:lstStyle/>
          <a:p>
            <a:r>
              <a:rPr lang="en-US">
                <a:solidFill>
                  <a:srgbClr val="000000"/>
                </a:solidFill>
                <a:latin typeface="Segoe UI Light" panose="020B0502040204020203" pitchFamily="34" charset="0"/>
                <a:cs typeface="Segoe UI Light" panose="020B0502040204020203" pitchFamily="34" charset="0"/>
              </a:rPr>
              <a:t>Extends Windows Virtual Desktop</a:t>
            </a:r>
          </a:p>
        </p:txBody>
      </p:sp>
      <p:sp>
        <p:nvSpPr>
          <p:cNvPr id="3" name="Title 2">
            <a:extLst>
              <a:ext uri="{FF2B5EF4-FFF2-40B4-BE49-F238E27FC236}">
                <a16:creationId xmlns:a16="http://schemas.microsoft.com/office/drawing/2014/main" id="{62058B79-8FDC-42AB-9908-B159570117B5}"/>
              </a:ext>
            </a:extLst>
          </p:cNvPr>
          <p:cNvSpPr>
            <a:spLocks noGrp="1"/>
          </p:cNvSpPr>
          <p:nvPr>
            <p:ph type="title"/>
          </p:nvPr>
        </p:nvSpPr>
        <p:spPr>
          <a:xfrm>
            <a:off x="571237" y="202811"/>
            <a:ext cx="11336039" cy="744014"/>
          </a:xfrm>
        </p:spPr>
        <p:txBody>
          <a:bodyPr/>
          <a:lstStyle/>
          <a:p>
            <a:r>
              <a:rPr lang="en-US" sz="3529" dirty="0">
                <a:latin typeface="Segoe UI Light (Headings)"/>
                <a:cs typeface="Segoe UI Semibold" panose="020B0702040204020203" pitchFamily="34" charset="0"/>
              </a:rPr>
              <a:t>VMware Horizon Cloud on Microsoft Azure</a:t>
            </a:r>
          </a:p>
        </p:txBody>
      </p:sp>
      <p:sp>
        <p:nvSpPr>
          <p:cNvPr id="18" name="Rectangle 17">
            <a:extLst>
              <a:ext uri="{FF2B5EF4-FFF2-40B4-BE49-F238E27FC236}">
                <a16:creationId xmlns:a16="http://schemas.microsoft.com/office/drawing/2014/main" id="{054E5606-42CF-4D86-8713-25D20BF7B4B8}"/>
              </a:ext>
            </a:extLst>
          </p:cNvPr>
          <p:cNvSpPr/>
          <p:nvPr/>
        </p:nvSpPr>
        <p:spPr>
          <a:xfrm>
            <a:off x="634212" y="1535549"/>
            <a:ext cx="10999443" cy="4991689"/>
          </a:xfrm>
          <a:prstGeom prst="rect">
            <a:avLst/>
          </a:prstGeom>
          <a:solidFill>
            <a:schemeClr val="bg2"/>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D8AA5E81-F4FA-4392-9541-3111F7F73161}"/>
              </a:ext>
            </a:extLst>
          </p:cNvPr>
          <p:cNvSpPr/>
          <p:nvPr/>
        </p:nvSpPr>
        <p:spPr>
          <a:xfrm>
            <a:off x="962592" y="2906957"/>
            <a:ext cx="1984404" cy="2964472"/>
          </a:xfrm>
          <a:prstGeom prst="rect">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1" name="Isosceles Triangle 4">
            <a:extLst>
              <a:ext uri="{FF2B5EF4-FFF2-40B4-BE49-F238E27FC236}">
                <a16:creationId xmlns:a16="http://schemas.microsoft.com/office/drawing/2014/main" id="{F3327020-4643-4CBF-907F-18E974CDC704}"/>
              </a:ext>
            </a:extLst>
          </p:cNvPr>
          <p:cNvSpPr/>
          <p:nvPr/>
        </p:nvSpPr>
        <p:spPr>
          <a:xfrm rot="10800000">
            <a:off x="1536334" y="2740589"/>
            <a:ext cx="767776" cy="432160"/>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2CF0BBFA-8701-43DD-94E6-BFDE0D3C04AF}"/>
              </a:ext>
            </a:extLst>
          </p:cNvPr>
          <p:cNvSpPr/>
          <p:nvPr/>
        </p:nvSpPr>
        <p:spPr>
          <a:xfrm>
            <a:off x="962591" y="1875420"/>
            <a:ext cx="1984404" cy="1115065"/>
          </a:xfrm>
          <a:prstGeom prst="rect">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281CC9E5-7EB1-48A2-B6E0-6806A996CD8F}"/>
              </a:ext>
            </a:extLst>
          </p:cNvPr>
          <p:cNvSpPr/>
          <p:nvPr/>
        </p:nvSpPr>
        <p:spPr>
          <a:xfrm>
            <a:off x="3059211" y="2906957"/>
            <a:ext cx="1984404" cy="2964472"/>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2" name="Isosceles Triangle 26">
            <a:extLst>
              <a:ext uri="{FF2B5EF4-FFF2-40B4-BE49-F238E27FC236}">
                <a16:creationId xmlns:a16="http://schemas.microsoft.com/office/drawing/2014/main" id="{9EA6DF5D-B7AF-4657-8070-DD9765CA3986}"/>
              </a:ext>
            </a:extLst>
          </p:cNvPr>
          <p:cNvSpPr/>
          <p:nvPr/>
        </p:nvSpPr>
        <p:spPr>
          <a:xfrm rot="10800000">
            <a:off x="3667523" y="2740589"/>
            <a:ext cx="767776" cy="432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5A301F24-4ADD-4E7C-A7A0-9C5B6F3CBC6B}"/>
              </a:ext>
            </a:extLst>
          </p:cNvPr>
          <p:cNvSpPr/>
          <p:nvPr/>
        </p:nvSpPr>
        <p:spPr>
          <a:xfrm>
            <a:off x="3059211" y="1875420"/>
            <a:ext cx="1984404" cy="1115065"/>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8C4B4159-7859-468A-9C7D-0D4C8B0024C2}"/>
              </a:ext>
            </a:extLst>
          </p:cNvPr>
          <p:cNvSpPr/>
          <p:nvPr/>
        </p:nvSpPr>
        <p:spPr>
          <a:xfrm>
            <a:off x="5156813" y="2906957"/>
            <a:ext cx="1984404" cy="2964472"/>
          </a:xfrm>
          <a:prstGeom prst="rect">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3" name="Isosceles Triangle 27">
            <a:extLst>
              <a:ext uri="{FF2B5EF4-FFF2-40B4-BE49-F238E27FC236}">
                <a16:creationId xmlns:a16="http://schemas.microsoft.com/office/drawing/2014/main" id="{E7782FA6-E3B5-4ABC-BBB0-03F08D3529DD}"/>
              </a:ext>
            </a:extLst>
          </p:cNvPr>
          <p:cNvSpPr/>
          <p:nvPr/>
        </p:nvSpPr>
        <p:spPr>
          <a:xfrm rot="10800000">
            <a:off x="5764144" y="2740590"/>
            <a:ext cx="767776" cy="43216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151CD99A-C62E-47D7-8FE1-F4CA306EBC43}"/>
              </a:ext>
            </a:extLst>
          </p:cNvPr>
          <p:cNvSpPr/>
          <p:nvPr/>
        </p:nvSpPr>
        <p:spPr>
          <a:xfrm>
            <a:off x="5155833" y="1875420"/>
            <a:ext cx="1984404" cy="1115065"/>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0" name="Rectangle 59">
            <a:extLst>
              <a:ext uri="{FF2B5EF4-FFF2-40B4-BE49-F238E27FC236}">
                <a16:creationId xmlns:a16="http://schemas.microsoft.com/office/drawing/2014/main" id="{AB5F8F1B-E5F9-46D4-9652-C31961D1C15D}"/>
              </a:ext>
            </a:extLst>
          </p:cNvPr>
          <p:cNvSpPr/>
          <p:nvPr/>
        </p:nvSpPr>
        <p:spPr>
          <a:xfrm>
            <a:off x="7253432" y="2906957"/>
            <a:ext cx="1984404" cy="2964472"/>
          </a:xfrm>
          <a:prstGeom prst="rect">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4" name="Isosceles Triangle 28">
            <a:extLst>
              <a:ext uri="{FF2B5EF4-FFF2-40B4-BE49-F238E27FC236}">
                <a16:creationId xmlns:a16="http://schemas.microsoft.com/office/drawing/2014/main" id="{CBF08F2B-9E38-465D-A59B-F823B112C9B6}"/>
              </a:ext>
            </a:extLst>
          </p:cNvPr>
          <p:cNvSpPr/>
          <p:nvPr/>
        </p:nvSpPr>
        <p:spPr>
          <a:xfrm rot="10800000">
            <a:off x="7860765" y="2740590"/>
            <a:ext cx="767776" cy="43216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8" name="Rectangle 67">
            <a:extLst>
              <a:ext uri="{FF2B5EF4-FFF2-40B4-BE49-F238E27FC236}">
                <a16:creationId xmlns:a16="http://schemas.microsoft.com/office/drawing/2014/main" id="{F53E1A29-CF1C-4ED7-8BED-5B7285C6E4B4}"/>
              </a:ext>
            </a:extLst>
          </p:cNvPr>
          <p:cNvSpPr/>
          <p:nvPr/>
        </p:nvSpPr>
        <p:spPr>
          <a:xfrm>
            <a:off x="7252452" y="1875420"/>
            <a:ext cx="1984404" cy="1115065"/>
          </a:xfrm>
          <a:prstGeom prst="rect">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0" name="Rectangle 69">
            <a:extLst>
              <a:ext uri="{FF2B5EF4-FFF2-40B4-BE49-F238E27FC236}">
                <a16:creationId xmlns:a16="http://schemas.microsoft.com/office/drawing/2014/main" id="{A7C9E2AF-48FB-4E57-830E-889146D1A9E5}"/>
              </a:ext>
            </a:extLst>
          </p:cNvPr>
          <p:cNvSpPr/>
          <p:nvPr/>
        </p:nvSpPr>
        <p:spPr>
          <a:xfrm>
            <a:off x="9349071" y="2906957"/>
            <a:ext cx="1984404" cy="2964472"/>
          </a:xfrm>
          <a:prstGeom prst="rect">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1" name="Isosceles Triangle 28">
            <a:extLst>
              <a:ext uri="{FF2B5EF4-FFF2-40B4-BE49-F238E27FC236}">
                <a16:creationId xmlns:a16="http://schemas.microsoft.com/office/drawing/2014/main" id="{99FF35DD-32FC-4D8E-8C50-A29D159D54A4}"/>
              </a:ext>
            </a:extLst>
          </p:cNvPr>
          <p:cNvSpPr/>
          <p:nvPr/>
        </p:nvSpPr>
        <p:spPr>
          <a:xfrm rot="10800000">
            <a:off x="9956403" y="2740590"/>
            <a:ext cx="767776" cy="432160"/>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344C496D-961D-4446-82FB-4A00B070DCD0}"/>
              </a:ext>
            </a:extLst>
          </p:cNvPr>
          <p:cNvSpPr/>
          <p:nvPr/>
        </p:nvSpPr>
        <p:spPr>
          <a:xfrm>
            <a:off x="9348090" y="1875420"/>
            <a:ext cx="1984404" cy="1115065"/>
          </a:xfrm>
          <a:prstGeom prst="rect">
            <a:avLst/>
          </a:prstGeom>
          <a:solidFill>
            <a:schemeClr val="accent5"/>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AAB0F40-DCC7-4460-9388-FD9720FF8322}"/>
              </a:ext>
            </a:extLst>
          </p:cNvPr>
          <p:cNvSpPr/>
          <p:nvPr/>
        </p:nvSpPr>
        <p:spPr>
          <a:xfrm>
            <a:off x="4062352" y="1380355"/>
            <a:ext cx="4171359" cy="4308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Horizon Cloud on Microsoft Azure</a:t>
            </a:r>
          </a:p>
        </p:txBody>
      </p:sp>
      <p:sp>
        <p:nvSpPr>
          <p:cNvPr id="36" name="TextBox 35">
            <a:extLst>
              <a:ext uri="{FF2B5EF4-FFF2-40B4-BE49-F238E27FC236}">
                <a16:creationId xmlns:a16="http://schemas.microsoft.com/office/drawing/2014/main" id="{942BBAD8-ADD7-164F-A7AD-AA84E3A465D4}"/>
              </a:ext>
            </a:extLst>
          </p:cNvPr>
          <p:cNvSpPr txBox="1"/>
          <p:nvPr/>
        </p:nvSpPr>
        <p:spPr>
          <a:xfrm>
            <a:off x="961609" y="2503201"/>
            <a:ext cx="1985385" cy="430887"/>
          </a:xfrm>
          <a:prstGeom prst="rect">
            <a:avLst/>
          </a:prstGeom>
          <a:noFill/>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Endpoints &amp; Remote Experience</a:t>
            </a:r>
          </a:p>
        </p:txBody>
      </p:sp>
      <p:sp>
        <p:nvSpPr>
          <p:cNvPr id="37" name="TextBox 36">
            <a:extLst>
              <a:ext uri="{FF2B5EF4-FFF2-40B4-BE49-F238E27FC236}">
                <a16:creationId xmlns:a16="http://schemas.microsoft.com/office/drawing/2014/main" id="{6DCED6F5-C328-B54A-AC8B-D0770B71ACEA}"/>
              </a:ext>
            </a:extLst>
          </p:cNvPr>
          <p:cNvSpPr txBox="1"/>
          <p:nvPr/>
        </p:nvSpPr>
        <p:spPr>
          <a:xfrm>
            <a:off x="7250488" y="2503200"/>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Brokering &amp; Architecture</a:t>
            </a:r>
          </a:p>
        </p:txBody>
      </p:sp>
      <p:sp>
        <p:nvSpPr>
          <p:cNvPr id="38" name="TextBox 37">
            <a:extLst>
              <a:ext uri="{FF2B5EF4-FFF2-40B4-BE49-F238E27FC236}">
                <a16:creationId xmlns:a16="http://schemas.microsoft.com/office/drawing/2014/main" id="{2DD44334-7537-5A4E-B432-FA969A91E0BA}"/>
              </a:ext>
            </a:extLst>
          </p:cNvPr>
          <p:cNvSpPr txBox="1"/>
          <p:nvPr/>
        </p:nvSpPr>
        <p:spPr>
          <a:xfrm>
            <a:off x="3057248"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Desktop Options</a:t>
            </a:r>
          </a:p>
        </p:txBody>
      </p:sp>
      <p:sp>
        <p:nvSpPr>
          <p:cNvPr id="39" name="TextBox 38">
            <a:extLst>
              <a:ext uri="{FF2B5EF4-FFF2-40B4-BE49-F238E27FC236}">
                <a16:creationId xmlns:a16="http://schemas.microsoft.com/office/drawing/2014/main" id="{78CABC9B-C313-EB4D-B8F5-2024A239C621}"/>
              </a:ext>
            </a:extLst>
          </p:cNvPr>
          <p:cNvSpPr txBox="1"/>
          <p:nvPr/>
        </p:nvSpPr>
        <p:spPr>
          <a:xfrm>
            <a:off x="5153869"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Cloud</a:t>
            </a:r>
            <a:r>
              <a:rPr lang="en-US" sz="1200" b="1">
                <a:solidFill>
                  <a:prstClr val="white"/>
                </a:solidFill>
                <a:latin typeface="Segoe UI Light" panose="020B0502040204020203" pitchFamily="34" charset="0"/>
                <a:cs typeface="Segoe UI Light" panose="020B0502040204020203" pitchFamily="34" charset="0"/>
              </a:rPr>
              <a:t> </a:t>
            </a:r>
            <a:r>
              <a:rPr lang="en-US" sz="1400" b="1">
                <a:solidFill>
                  <a:prstClr val="white"/>
                </a:solidFill>
                <a:latin typeface="Segoe UI Light" panose="020B0502040204020203" pitchFamily="34" charset="0"/>
                <a:cs typeface="Segoe UI Light" panose="020B0502040204020203" pitchFamily="34" charset="0"/>
              </a:rPr>
              <a:t>Services</a:t>
            </a:r>
            <a:endParaRPr lang="en-US" sz="1200" b="1">
              <a:solidFill>
                <a:prstClr val="white"/>
              </a:solidFill>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27AB8B6A-962C-5442-A88F-BA2CE553459D}"/>
              </a:ext>
            </a:extLst>
          </p:cNvPr>
          <p:cNvSpPr txBox="1"/>
          <p:nvPr/>
        </p:nvSpPr>
        <p:spPr>
          <a:xfrm>
            <a:off x="9347108" y="2503201"/>
            <a:ext cx="1984404" cy="430887"/>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User Environment </a:t>
            </a:r>
            <a:br>
              <a:rPr lang="en-US" sz="1400" b="1">
                <a:solidFill>
                  <a:prstClr val="white"/>
                </a:solidFill>
                <a:latin typeface="Segoe UI Light" panose="020B0502040204020203" pitchFamily="34" charset="0"/>
                <a:cs typeface="Segoe UI Light" panose="020B0502040204020203" pitchFamily="34" charset="0"/>
              </a:rPr>
            </a:br>
            <a:r>
              <a:rPr lang="en-US" sz="1400" b="1">
                <a:solidFill>
                  <a:prstClr val="white"/>
                </a:solidFill>
                <a:latin typeface="Segoe UI Light" panose="020B0502040204020203" pitchFamily="34" charset="0"/>
                <a:cs typeface="Segoe UI Light" panose="020B0502040204020203" pitchFamily="34" charset="0"/>
              </a:rPr>
              <a:t>&amp; App Management </a:t>
            </a:r>
          </a:p>
        </p:txBody>
      </p:sp>
      <p:sp>
        <p:nvSpPr>
          <p:cNvPr id="41" name="TextBox 40">
            <a:extLst>
              <a:ext uri="{FF2B5EF4-FFF2-40B4-BE49-F238E27FC236}">
                <a16:creationId xmlns:a16="http://schemas.microsoft.com/office/drawing/2014/main" id="{94A027D7-2907-7C4F-A562-CA7CEEE39754}"/>
              </a:ext>
            </a:extLst>
          </p:cNvPr>
          <p:cNvSpPr txBox="1"/>
          <p:nvPr/>
        </p:nvSpPr>
        <p:spPr>
          <a:xfrm>
            <a:off x="1038473" y="3252597"/>
            <a:ext cx="1790865" cy="2379674"/>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Wide range of platforms and endpoints (including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thin clients)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remote protocols that adapt to network</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Extensive Remote Experience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Real time audio/video</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Peripheral Support</a:t>
            </a:r>
          </a:p>
        </p:txBody>
      </p:sp>
      <p:sp>
        <p:nvSpPr>
          <p:cNvPr id="42" name="TextBox 41">
            <a:extLst>
              <a:ext uri="{FF2B5EF4-FFF2-40B4-BE49-F238E27FC236}">
                <a16:creationId xmlns:a16="http://schemas.microsoft.com/office/drawing/2014/main" id="{E3D1F0CD-CF75-0F43-AB47-1094331BFA92}"/>
              </a:ext>
            </a:extLst>
          </p:cNvPr>
          <p:cNvSpPr txBox="1"/>
          <p:nvPr/>
        </p:nvSpPr>
        <p:spPr>
          <a:xfrm>
            <a:off x="7340832" y="3252596"/>
            <a:ext cx="1869925" cy="2302739"/>
          </a:xfrm>
          <a:prstGeom prst="rect">
            <a:avLst/>
          </a:prstGeom>
        </p:spPr>
        <p:txBody>
          <a:bodyPr wrap="square" lIns="0" tIns="0" rIns="0" bIns="0" rtlCol="0" anchor="t">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Cloud-optimized architecture with Global Brokering &amp; granular policies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Single management console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Universal License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for all Horizon implementations across clouds</a:t>
            </a:r>
          </a:p>
          <a:p>
            <a:pPr marL="171417" indent="-171417" defTabSz="914225">
              <a:spcBef>
                <a:spcPts val="600"/>
              </a:spcBef>
              <a:buFont typeface="Arial" panose="020B0604020202020204" pitchFamily="34" charset="0"/>
              <a:buChar char="•"/>
              <a:defRPr/>
            </a:pPr>
            <a:endParaRPr lang="en-US" sz="1200">
              <a:solidFill>
                <a:srgbClr val="3F3F3F"/>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AE0596BC-0AFD-AD48-B519-B46B54FB35C7}"/>
              </a:ext>
            </a:extLst>
          </p:cNvPr>
          <p:cNvSpPr txBox="1"/>
          <p:nvPr/>
        </p:nvSpPr>
        <p:spPr>
          <a:xfrm>
            <a:off x="3151502" y="3252597"/>
            <a:ext cx="1892111" cy="830366"/>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Non-persistent. &amp; persistent desktops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Sophisticated Power Management options </a:t>
            </a:r>
          </a:p>
        </p:txBody>
      </p:sp>
      <p:sp>
        <p:nvSpPr>
          <p:cNvPr id="44" name="TextBox 43">
            <a:extLst>
              <a:ext uri="{FF2B5EF4-FFF2-40B4-BE49-F238E27FC236}">
                <a16:creationId xmlns:a16="http://schemas.microsoft.com/office/drawing/2014/main" id="{8D3F1DE6-C0AB-D24F-93E9-D6D0C33536A0}"/>
              </a:ext>
            </a:extLst>
          </p:cNvPr>
          <p:cNvSpPr txBox="1"/>
          <p:nvPr/>
        </p:nvSpPr>
        <p:spPr>
          <a:xfrm>
            <a:off x="5245381" y="3252598"/>
            <a:ext cx="1793305" cy="2517833"/>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Image Management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 layering &amp;  Lifecycle Management</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Dynamic Environment Manager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Monitoring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Agent Auto Update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Workspace ONE Intelligence &amp; Analytics</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45" name="TextBox 44">
            <a:extLst>
              <a:ext uri="{FF2B5EF4-FFF2-40B4-BE49-F238E27FC236}">
                <a16:creationId xmlns:a16="http://schemas.microsoft.com/office/drawing/2014/main" id="{B1502438-1E21-0047-AA00-B2A437361ABB}"/>
              </a:ext>
            </a:extLst>
          </p:cNvPr>
          <p:cNvSpPr txBox="1"/>
          <p:nvPr/>
        </p:nvSpPr>
        <p:spPr>
          <a:xfrm>
            <a:off x="9427882" y="3252597"/>
            <a:ext cx="1885704" cy="2475391"/>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VMware Dynamic Environment Manager works with FSLogix Profile &amp; Office 365 Container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Adds traditional user environment management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AppVolumes for lesser and leaner Images, Dynamic App Delivery &amp; sophisticated LCM  </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CE5D48F6-C703-48C2-890B-820C0D32BCA9}"/>
              </a:ext>
            </a:extLst>
          </p:cNvPr>
          <p:cNvSpPr/>
          <p:nvPr/>
        </p:nvSpPr>
        <p:spPr>
          <a:xfrm>
            <a:off x="961608" y="5976123"/>
            <a:ext cx="10369902" cy="430826"/>
          </a:xfrm>
          <a:prstGeom prst="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Windows Virtual Desktop</a:t>
            </a:r>
          </a:p>
        </p:txBody>
      </p:sp>
      <p:pic>
        <p:nvPicPr>
          <p:cNvPr id="55" name="Picture 54">
            <a:extLst>
              <a:ext uri="{FF2B5EF4-FFF2-40B4-BE49-F238E27FC236}">
                <a16:creationId xmlns:a16="http://schemas.microsoft.com/office/drawing/2014/main" id="{234C18A1-3208-1940-9310-538C3AE0CA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4445" y="6044349"/>
            <a:ext cx="309692" cy="294373"/>
          </a:xfrm>
          <a:prstGeom prst="rect">
            <a:avLst/>
          </a:prstGeom>
        </p:spPr>
      </p:pic>
      <p:pic>
        <p:nvPicPr>
          <p:cNvPr id="74" name="Graphic 73">
            <a:extLst>
              <a:ext uri="{FF2B5EF4-FFF2-40B4-BE49-F238E27FC236}">
                <a16:creationId xmlns:a16="http://schemas.microsoft.com/office/drawing/2014/main" id="{F21A56D6-F712-4FEC-BB27-F15244FCB88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9757" y="2043400"/>
            <a:ext cx="677426" cy="327422"/>
          </a:xfrm>
          <a:prstGeom prst="rect">
            <a:avLst/>
          </a:prstGeom>
        </p:spPr>
      </p:pic>
      <p:pic>
        <p:nvPicPr>
          <p:cNvPr id="75" name="Graphic 74">
            <a:extLst>
              <a:ext uri="{FF2B5EF4-FFF2-40B4-BE49-F238E27FC236}">
                <a16:creationId xmlns:a16="http://schemas.microsoft.com/office/drawing/2014/main" id="{5F57E5C4-A29C-4D65-9F1B-12731C06F5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14466" y="2008917"/>
            <a:ext cx="495774" cy="451794"/>
          </a:xfrm>
          <a:prstGeom prst="rect">
            <a:avLst/>
          </a:prstGeom>
        </p:spPr>
      </p:pic>
      <p:pic>
        <p:nvPicPr>
          <p:cNvPr id="76" name="Graphic 75">
            <a:extLst>
              <a:ext uri="{FF2B5EF4-FFF2-40B4-BE49-F238E27FC236}">
                <a16:creationId xmlns:a16="http://schemas.microsoft.com/office/drawing/2014/main" id="{7C16E0DE-8914-4B3B-B1A9-994B7D07655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2670" y="2017435"/>
            <a:ext cx="662527" cy="379350"/>
          </a:xfrm>
          <a:prstGeom prst="rect">
            <a:avLst/>
          </a:prstGeom>
        </p:spPr>
      </p:pic>
      <p:pic>
        <p:nvPicPr>
          <p:cNvPr id="77" name="Graphic 76">
            <a:extLst>
              <a:ext uri="{FF2B5EF4-FFF2-40B4-BE49-F238E27FC236}">
                <a16:creationId xmlns:a16="http://schemas.microsoft.com/office/drawing/2014/main" id="{7586A0A9-2AB8-42EC-8FF5-90B9C74CDD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85158" y="1978601"/>
            <a:ext cx="497109" cy="457019"/>
          </a:xfrm>
          <a:prstGeom prst="rect">
            <a:avLst/>
          </a:prstGeom>
        </p:spPr>
      </p:pic>
      <p:pic>
        <p:nvPicPr>
          <p:cNvPr id="78" name="Graphic 77">
            <a:extLst>
              <a:ext uri="{FF2B5EF4-FFF2-40B4-BE49-F238E27FC236}">
                <a16:creationId xmlns:a16="http://schemas.microsoft.com/office/drawing/2014/main" id="{05903506-408F-4493-805C-5BB6639EC9B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38085" y="2005832"/>
            <a:ext cx="402557" cy="402557"/>
          </a:xfrm>
          <a:prstGeom prst="rect">
            <a:avLst/>
          </a:prstGeom>
        </p:spPr>
      </p:pic>
      <p:grpSp>
        <p:nvGrpSpPr>
          <p:cNvPr id="46" name="Group 45">
            <a:extLst>
              <a:ext uri="{FF2B5EF4-FFF2-40B4-BE49-F238E27FC236}">
                <a16:creationId xmlns:a16="http://schemas.microsoft.com/office/drawing/2014/main" id="{C3BF617F-B3D0-6B48-8802-DD8116F790B2}"/>
              </a:ext>
            </a:extLst>
          </p:cNvPr>
          <p:cNvGrpSpPr/>
          <p:nvPr/>
        </p:nvGrpSpPr>
        <p:grpSpPr>
          <a:xfrm>
            <a:off x="10634706" y="1659099"/>
            <a:ext cx="747403" cy="114040"/>
            <a:chOff x="863272" y="6563918"/>
            <a:chExt cx="861082" cy="135727"/>
          </a:xfrm>
          <a:solidFill>
            <a:schemeClr val="accent1"/>
          </a:solidFill>
        </p:grpSpPr>
        <p:sp>
          <p:nvSpPr>
            <p:cNvPr id="47" name="Freeform 6">
              <a:extLst>
                <a:ext uri="{FF2B5EF4-FFF2-40B4-BE49-F238E27FC236}">
                  <a16:creationId xmlns:a16="http://schemas.microsoft.com/office/drawing/2014/main" id="{776620FE-5DBA-B14D-B174-0C4D28C5CA9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8" name="Freeform 7">
              <a:extLst>
                <a:ext uri="{FF2B5EF4-FFF2-40B4-BE49-F238E27FC236}">
                  <a16:creationId xmlns:a16="http://schemas.microsoft.com/office/drawing/2014/main" id="{E7FE7D47-0A65-3944-95B4-ED79C0861DBA}"/>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9" name="Freeform 8">
              <a:extLst>
                <a:ext uri="{FF2B5EF4-FFF2-40B4-BE49-F238E27FC236}">
                  <a16:creationId xmlns:a16="http://schemas.microsoft.com/office/drawing/2014/main" id="{391AF832-9F2C-584C-8FA3-649E5799A823}"/>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0" name="Freeform 9">
              <a:extLst>
                <a:ext uri="{FF2B5EF4-FFF2-40B4-BE49-F238E27FC236}">
                  <a16:creationId xmlns:a16="http://schemas.microsoft.com/office/drawing/2014/main" id="{764EFE28-F04D-3F4B-9924-203380AB05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1" name="Freeform 10">
              <a:extLst>
                <a:ext uri="{FF2B5EF4-FFF2-40B4-BE49-F238E27FC236}">
                  <a16:creationId xmlns:a16="http://schemas.microsoft.com/office/drawing/2014/main" id="{DF99134E-F2A7-634F-AFDB-79FEFE92ECB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2" name="Freeform 11">
              <a:extLst>
                <a:ext uri="{FF2B5EF4-FFF2-40B4-BE49-F238E27FC236}">
                  <a16:creationId xmlns:a16="http://schemas.microsoft.com/office/drawing/2014/main" id="{014E4728-1738-C941-BE27-0D8D9B294CB0}"/>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3" name="Freeform 12">
              <a:extLst>
                <a:ext uri="{FF2B5EF4-FFF2-40B4-BE49-F238E27FC236}">
                  <a16:creationId xmlns:a16="http://schemas.microsoft.com/office/drawing/2014/main" id="{D75B227A-54A9-974E-885D-53972EE8BA1F}"/>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Connections to  Azure AD &amp; AD</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6051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FF066-D9CD-4E4B-A1AF-42912F3BA8A7}"/>
              </a:ext>
            </a:extLst>
          </p:cNvPr>
          <p:cNvSpPr>
            <a:spLocks noGrp="1"/>
          </p:cNvSpPr>
          <p:nvPr>
            <p:ph type="title"/>
          </p:nvPr>
        </p:nvSpPr>
        <p:spPr/>
        <p:txBody>
          <a:bodyPr/>
          <a:lstStyle/>
          <a:p>
            <a:r>
              <a:rPr lang="en-US" dirty="0"/>
              <a:t>Portal Login</a:t>
            </a:r>
          </a:p>
        </p:txBody>
      </p:sp>
      <p:pic>
        <p:nvPicPr>
          <p:cNvPr id="2" name="Picture 1">
            <a:extLst>
              <a:ext uri="{FF2B5EF4-FFF2-40B4-BE49-F238E27FC236}">
                <a16:creationId xmlns:a16="http://schemas.microsoft.com/office/drawing/2014/main" id="{55FE74EF-2B86-422B-87B5-7BB16C84C3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1280" y="1225336"/>
            <a:ext cx="8091913" cy="3337318"/>
          </a:xfrm>
          <a:prstGeom prst="rect">
            <a:avLst/>
          </a:prstGeom>
        </p:spPr>
      </p:pic>
      <p:pic>
        <p:nvPicPr>
          <p:cNvPr id="3" name="Picture 2">
            <a:extLst>
              <a:ext uri="{FF2B5EF4-FFF2-40B4-BE49-F238E27FC236}">
                <a16:creationId xmlns:a16="http://schemas.microsoft.com/office/drawing/2014/main" id="{32D4139A-F92A-4D9F-AA9D-31790778C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5663" y="1369038"/>
            <a:ext cx="3558973" cy="1690512"/>
          </a:xfrm>
          <a:prstGeom prst="rect">
            <a:avLst/>
          </a:prstGeom>
        </p:spPr>
      </p:pic>
      <p:pic>
        <p:nvPicPr>
          <p:cNvPr id="5" name="Picture 4">
            <a:extLst>
              <a:ext uri="{FF2B5EF4-FFF2-40B4-BE49-F238E27FC236}">
                <a16:creationId xmlns:a16="http://schemas.microsoft.com/office/drawing/2014/main" id="{039921A5-F0D1-44A9-879D-99BE70314E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9538" y="3949865"/>
            <a:ext cx="3558973" cy="1794242"/>
          </a:xfrm>
          <a:prstGeom prst="rect">
            <a:avLst/>
          </a:prstGeom>
        </p:spPr>
      </p:pic>
      <p:cxnSp>
        <p:nvCxnSpPr>
          <p:cNvPr id="7" name="Straight Arrow Connector 6">
            <a:extLst>
              <a:ext uri="{FF2B5EF4-FFF2-40B4-BE49-F238E27FC236}">
                <a16:creationId xmlns:a16="http://schemas.microsoft.com/office/drawing/2014/main" id="{7B604D51-5E51-40A9-AD45-1204B289FC5B}"/>
              </a:ext>
            </a:extLst>
          </p:cNvPr>
          <p:cNvCxnSpPr>
            <a:cxnSpLocks/>
          </p:cNvCxnSpPr>
          <p:nvPr/>
        </p:nvCxnSpPr>
        <p:spPr>
          <a:xfrm>
            <a:off x="7758260" y="2564091"/>
            <a:ext cx="801278"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501D-47D0-46A0-8401-29EB0DE021A5}"/>
              </a:ext>
            </a:extLst>
          </p:cNvPr>
          <p:cNvCxnSpPr>
            <a:cxnSpLocks/>
          </p:cNvCxnSpPr>
          <p:nvPr/>
        </p:nvCxnSpPr>
        <p:spPr>
          <a:xfrm>
            <a:off x="10239029" y="3175698"/>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110-98A2-4614-AF50-C5A441686EDE}"/>
              </a:ext>
            </a:extLst>
          </p:cNvPr>
          <p:cNvSpPr>
            <a:spLocks noGrp="1"/>
          </p:cNvSpPr>
          <p:nvPr>
            <p:ph type="title"/>
          </p:nvPr>
        </p:nvSpPr>
        <p:spPr/>
        <p:txBody>
          <a:bodyPr/>
          <a:lstStyle/>
          <a:p>
            <a:r>
              <a:rPr lang="en-US" dirty="0"/>
              <a:t>User Experience – Chrome Browser on Win10 Client</a:t>
            </a:r>
          </a:p>
        </p:txBody>
      </p:sp>
      <p:pic>
        <p:nvPicPr>
          <p:cNvPr id="4" name="Picture 3">
            <a:extLst>
              <a:ext uri="{FF2B5EF4-FFF2-40B4-BE49-F238E27FC236}">
                <a16:creationId xmlns:a16="http://schemas.microsoft.com/office/drawing/2014/main" id="{4D80F41A-B26D-4406-B88F-9D09E81A8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6476" y="1183840"/>
            <a:ext cx="8949270" cy="5597247"/>
          </a:xfrm>
          <a:prstGeom prst="rect">
            <a:avLst/>
          </a:prstGeom>
        </p:spPr>
      </p:pic>
    </p:spTree>
    <p:extLst>
      <p:ext uri="{BB962C8B-B14F-4D97-AF65-F5344CB8AC3E}">
        <p14:creationId xmlns:p14="http://schemas.microsoft.com/office/powerpoint/2010/main" val="22576411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Management Recommendations</a:t>
            </a:r>
          </a:p>
        </p:txBody>
      </p:sp>
    </p:spTree>
    <p:extLst>
      <p:ext uri="{BB962C8B-B14F-4D97-AF65-F5344CB8AC3E}">
        <p14:creationId xmlns:p14="http://schemas.microsoft.com/office/powerpoint/2010/main" val="25495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chemeClr val="accent1"/>
                </a:solidFill>
                <a:cs typeface="Segoe UI" pitchFamily="34" charset="0"/>
              </a:rPr>
              <a:t>Master image can be managed by any existing process and/or technology including</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hlinkClick r:id="rId3"/>
              </a:rPr>
              <a:t>Azure Update Management</a:t>
            </a:r>
            <a:r>
              <a:rPr lang="en-US" sz="2353" dirty="0">
                <a:ea typeface="Segoe UI" pitchFamily="34" charset="0"/>
                <a:cs typeface="Segoe UI" pitchFamily="34" charset="0"/>
              </a:rPr>
              <a:t> </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3</a:t>
            </a:r>
            <a:r>
              <a:rPr lang="en-US" sz="2353" baseline="30000" dirty="0">
                <a:ea typeface="Segoe UI" pitchFamily="34" charset="0"/>
                <a:cs typeface="Segoe UI" pitchFamily="34" charset="0"/>
              </a:rPr>
              <a:t>rd</a:t>
            </a:r>
            <a:r>
              <a:rPr lang="en-US" sz="2353" dirty="0">
                <a:ea typeface="Segoe UI" pitchFamily="34" charset="0"/>
                <a:cs typeface="Segoe UI" pitchFamily="34" charset="0"/>
              </a:rPr>
              <a:t> party</a:t>
            </a:r>
            <a:endParaRPr lang="en-US" sz="2745"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588"/>
              </a:spcAft>
            </a:pPr>
            <a:r>
              <a:rPr lang="en-US" sz="2353" dirty="0">
                <a:solidFill>
                  <a:schemeClr val="accent1"/>
                </a:solidFill>
                <a:cs typeface="Segoe UI" pitchFamily="34" charset="0"/>
              </a:rPr>
              <a:t>Best practices document will be provided to assist in configuration of a golden image </a:t>
            </a:r>
            <a:br>
              <a:rPr lang="en-US" sz="2353" dirty="0">
                <a:solidFill>
                  <a:schemeClr val="accent1"/>
                </a:solidFill>
                <a:cs typeface="Segoe UI" pitchFamily="34" charset="0"/>
              </a:rPr>
            </a:br>
            <a:r>
              <a:rPr lang="en-US" sz="2353"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 VMs with existing Azure management solutions and all VMs in</a:t>
            </a:r>
            <a:br>
              <a:rPr lang="en-US" sz="2353" dirty="0">
                <a:solidFill>
                  <a:schemeClr val="accent1"/>
                </a:solidFill>
                <a:cs typeface="Segoe UI" pitchFamily="34" charset="0"/>
              </a:rPr>
            </a:br>
            <a:r>
              <a:rPr lang="en-US" sz="2353"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SCCM to manage</a:t>
            </a:r>
            <a:br>
              <a:rPr lang="en-US" sz="2353" dirty="0">
                <a:solidFill>
                  <a:schemeClr val="accent1"/>
                </a:solidFill>
                <a:cs typeface="Segoe UI" pitchFamily="34" charset="0"/>
              </a:rPr>
            </a:br>
            <a:r>
              <a:rPr lang="en-US" sz="2353"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2530"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078734" y="1701457"/>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accent1"/>
                </a:solidFill>
                <a:ea typeface="Segoe UI" pitchFamily="34" charset="0"/>
                <a:cs typeface="Segoe UI" pitchFamily="34" charset="0"/>
              </a:rPr>
              <a:t>Video playback always uses hardware acceleration</a:t>
            </a:r>
            <a:endParaRPr lang="en-US" sz="2353"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078734" y="3278410"/>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2492"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dirty="0">
                <a:solidFill>
                  <a:schemeClr val="accent1"/>
                </a:solidFill>
                <a:cs typeface="Segoe UI" pitchFamily="34" charset="0"/>
              </a:rPr>
              <a:t>Smooth playback when moving the</a:t>
            </a:r>
            <a:br>
              <a:rPr lang="en-US" sz="2353" dirty="0">
                <a:solidFill>
                  <a:schemeClr val="accent1"/>
                </a:solidFill>
                <a:cs typeface="Segoe UI" pitchFamily="34" charset="0"/>
              </a:rPr>
            </a:br>
            <a:r>
              <a:rPr lang="en-US" sz="2353"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078734" y="4855364"/>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5"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a:solidFill>
                  <a:schemeClr val="accent1"/>
                </a:solidFill>
                <a:cs typeface="Segoe UI" pitchFamily="34" charset="0"/>
              </a:rPr>
              <a:t>4K downsampling</a:t>
            </a:r>
            <a:endParaRPr lang="en-US" sz="2353"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4448" y="1233735"/>
            <a:ext cx="5397969" cy="5397969"/>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58673" y="1427960"/>
            <a:ext cx="5009519" cy="5009519"/>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nvGraphicFramePr>
        <p:xfrm>
          <a:off x="1310770" y="1964243"/>
          <a:ext cx="3342845" cy="1950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398386" y="4263485"/>
          <a:ext cx="3167614" cy="1872532"/>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58673" y="4111333"/>
            <a:ext cx="5009519"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a:xfrm>
            <a:off x="588263" y="457200"/>
            <a:ext cx="11018520" cy="984885"/>
          </a:xfrm>
        </p:spPr>
        <p:txBody>
          <a:bodyPr/>
          <a:lstStyle/>
          <a:p>
            <a:r>
              <a:rPr lang="en-US" sz="3200" b="1" dirty="0"/>
              <a:t>Plan to build a Gold Image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996561"/>
          </a:xfrm>
        </p:spPr>
        <p:txBody>
          <a:bodyPr/>
          <a:lstStyle/>
          <a:p>
            <a:r>
              <a:rPr lang="en-US" sz="2800" u="sng" dirty="0">
                <a:hlinkClick r:id="rId2"/>
              </a:rPr>
              <a:t>Create a VM from a managed image</a:t>
            </a:r>
            <a:endParaRPr lang="en-US" sz="2800" u="sng" dirty="0"/>
          </a:p>
          <a:p>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400" dirty="0"/>
              <a:t>Build the VM like you would any other (we’re not creating anything WVD-centric at this point, just a VM to customize)</a:t>
            </a:r>
            <a:endParaRPr lang="en-US" sz="24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2585990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4"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102227" y="487"/>
            <a:ext cx="6089774"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26425" y="1413690"/>
            <a:ext cx="5534801" cy="219519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High-level redirection of built-in or attached video camera</a:t>
            </a:r>
          </a:p>
          <a:p>
            <a:pPr defTabSz="914102" fontAlgn="base">
              <a:spcBef>
                <a:spcPts val="784"/>
              </a:spcBef>
            </a:pPr>
            <a:r>
              <a:rPr lang="en-US" sz="1961" dirty="0">
                <a:cs typeface="Segoe UI" pitchFamily="34" charset="0"/>
              </a:rPr>
              <a:t>Less network bandwidth compared to USB</a:t>
            </a:r>
            <a:br>
              <a:rPr lang="en-US" sz="1961" dirty="0">
                <a:cs typeface="Segoe UI" pitchFamily="34" charset="0"/>
              </a:rPr>
            </a:br>
            <a:r>
              <a:rPr lang="en-US" sz="1961" dirty="0">
                <a:cs typeface="Segoe UI" pitchFamily="34" charset="0"/>
              </a:rPr>
              <a:t>camera redirection</a:t>
            </a:r>
          </a:p>
          <a:p>
            <a:pPr defTabSz="914102" fontAlgn="base">
              <a:spcBef>
                <a:spcPts val="784"/>
              </a:spcBef>
            </a:pPr>
            <a:r>
              <a:rPr lang="en-US" sz="1961" dirty="0">
                <a:cs typeface="Segoe UI" pitchFamily="34" charset="0"/>
              </a:rPr>
              <a:t>Increased video framerate, up to 30 fps</a:t>
            </a:r>
          </a:p>
          <a:p>
            <a:pPr defTabSz="914102" fontAlgn="base">
              <a:spcBef>
                <a:spcPts val="784"/>
              </a:spcBef>
            </a:pPr>
            <a:r>
              <a:rPr lang="en-US" sz="1961"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41902" y="3786995"/>
            <a:ext cx="5302291"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26425" y="3965112"/>
            <a:ext cx="5534801" cy="92836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Improved printing messages</a:t>
            </a:r>
          </a:p>
          <a:p>
            <a:pPr defTabSz="914102" fontAlgn="base">
              <a:spcBef>
                <a:spcPts val="588"/>
              </a:spcBef>
            </a:pPr>
            <a:r>
              <a:rPr lang="en-US" sz="1961"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40207" y="767698"/>
            <a:ext cx="5280290" cy="5321633"/>
          </a:xfrm>
          <a:prstGeom prst="rect">
            <a:avLst/>
          </a:prstGeom>
        </p:spPr>
      </p:pic>
      <p:sp>
        <p:nvSpPr>
          <p:cNvPr id="3" name="Rectangle 2">
            <a:extLst>
              <a:ext uri="{FF2B5EF4-FFF2-40B4-BE49-F238E27FC236}">
                <a16:creationId xmlns:a16="http://schemas.microsoft.com/office/drawing/2014/main" id="{27F66C90-BA88-4775-B3EC-188D32043413}"/>
              </a:ext>
            </a:extLst>
          </p:cNvPr>
          <p:cNvSpPr/>
          <p:nvPr/>
        </p:nvSpPr>
        <p:spPr>
          <a:xfrm>
            <a:off x="426424" y="5352005"/>
            <a:ext cx="4591105" cy="1200329"/>
          </a:xfrm>
          <a:prstGeom prst="rect">
            <a:avLst/>
          </a:prstGeom>
        </p:spPr>
        <p:txBody>
          <a:bodyPr wrap="square">
            <a:spAutoFit/>
          </a:bodyPr>
          <a:lstStyle/>
          <a:p>
            <a:r>
              <a:rPr lang="en-US" sz="1800" dirty="0">
                <a:latin typeface="Calibri" panose="020F0502020204030204" pitchFamily="34" charset="0"/>
                <a:ea typeface="Calibri" panose="020F0502020204030204" pitchFamily="34" charset="0"/>
              </a:rPr>
              <a:t>Enabling Microphones in USB:</a:t>
            </a:r>
          </a:p>
          <a:p>
            <a:r>
              <a:rPr lang="en-US" sz="1800" dirty="0">
                <a:latin typeface="Calibri" panose="020F0502020204030204" pitchFamily="34" charset="0"/>
                <a:ea typeface="Calibri" panose="020F0502020204030204" pitchFamily="34" charset="0"/>
              </a:rPr>
              <a:t>Set-</a:t>
            </a:r>
            <a:r>
              <a:rPr lang="en-US" sz="1800" dirty="0" err="1">
                <a:latin typeface="Calibri" panose="020F0502020204030204" pitchFamily="34" charset="0"/>
                <a:ea typeface="Calibri" panose="020F0502020204030204" pitchFamily="34" charset="0"/>
              </a:rPr>
              <a:t>RdsHostPool</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TenantName</a:t>
            </a:r>
            <a:r>
              <a:rPr lang="en-US" sz="1800" dirty="0">
                <a:latin typeface="Calibri" panose="020F0502020204030204" pitchFamily="34" charset="0"/>
                <a:ea typeface="Calibri" panose="020F0502020204030204" pitchFamily="34" charset="0"/>
              </a:rPr>
              <a:t> &lt;name&gt; -</a:t>
            </a:r>
            <a:r>
              <a:rPr lang="en-US" sz="1800" dirty="0" err="1">
                <a:latin typeface="Calibri" panose="020F0502020204030204" pitchFamily="34" charset="0"/>
                <a:ea typeface="Calibri" panose="020F0502020204030204" pitchFamily="34" charset="0"/>
              </a:rPr>
              <a:t>HostPoolName</a:t>
            </a:r>
            <a:r>
              <a:rPr lang="en-US" sz="1800" dirty="0">
                <a:latin typeface="Calibri" panose="020F0502020204030204" pitchFamily="34" charset="0"/>
                <a:ea typeface="Calibri" panose="020F0502020204030204" pitchFamily="34" charset="0"/>
              </a:rPr>
              <a:t> &lt;pool&gt; -</a:t>
            </a:r>
            <a:r>
              <a:rPr lang="en-US" sz="1800" dirty="0" err="1">
                <a:latin typeface="Calibri" panose="020F0502020204030204" pitchFamily="34" charset="0"/>
                <a:ea typeface="Calibri" panose="020F0502020204030204" pitchFamily="34" charset="0"/>
              </a:rPr>
              <a:t>CustomRdpProperty</a:t>
            </a:r>
            <a:r>
              <a:rPr lang="en-US" sz="1800" dirty="0">
                <a:latin typeface="Calibri" panose="020F0502020204030204" pitchFamily="34" charset="0"/>
                <a:ea typeface="Calibri" panose="020F0502020204030204" pitchFamily="34" charset="0"/>
              </a:rPr>
              <a:t> "audiocapturemode:i:1"</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751488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Roles &amp; PowerShell Reference</a:t>
            </a:r>
          </a:p>
        </p:txBody>
      </p:sp>
    </p:spTree>
    <p:extLst>
      <p:ext uri="{BB962C8B-B14F-4D97-AF65-F5344CB8AC3E}">
        <p14:creationId xmlns:p14="http://schemas.microsoft.com/office/powerpoint/2010/main" val="5356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Management – Ships w/new 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Ships w/built-in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r>
              <a:rPr lang="en-US" sz="1400" b="1" spc="-50">
                <a:ln w="3175">
                  <a:noFill/>
                </a:ln>
                <a:solidFill>
                  <a:schemeClr val="accent6">
                    <a:lumMod val="90000"/>
                  </a:schemeClr>
                </a:solidFill>
                <a:latin typeface="+mj-lt"/>
                <a:cs typeface="Segoe UI" pitchFamily="34" charset="0"/>
              </a:rPr>
              <a:t>Microsoft Confidential</a:t>
            </a:r>
            <a:endParaRPr lang="en-US" sz="1400" b="1" spc="-50" dirty="0">
              <a:ln w="3175">
                <a:noFill/>
              </a:ln>
              <a:solidFill>
                <a:schemeClr val="accent6">
                  <a:lumMod val="90000"/>
                </a:schemeClr>
              </a:solidFill>
              <a:latin typeface="+mj-lt"/>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spTree>
    <p:extLst>
      <p:ext uri="{BB962C8B-B14F-4D97-AF65-F5344CB8AC3E}">
        <p14:creationId xmlns:p14="http://schemas.microsoft.com/office/powerpoint/2010/main" val="20981053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AD9E-1E42-4BCA-8F5C-D5F5D2405B92}"/>
              </a:ext>
            </a:extLst>
          </p:cNvPr>
          <p:cNvSpPr>
            <a:spLocks noGrp="1"/>
          </p:cNvSpPr>
          <p:nvPr>
            <p:ph type="title"/>
          </p:nvPr>
        </p:nvSpPr>
        <p:spPr/>
        <p:txBody>
          <a:bodyPr/>
          <a:lstStyle/>
          <a:p>
            <a:r>
              <a:rPr lang="en-US" dirty="0"/>
              <a:t>Windows 7 on WVD</a:t>
            </a:r>
          </a:p>
        </p:txBody>
      </p:sp>
      <p:pic>
        <p:nvPicPr>
          <p:cNvPr id="8194" name="Picture 2">
            <a:extLst>
              <a:ext uri="{FF2B5EF4-FFF2-40B4-BE49-F238E27FC236}">
                <a16:creationId xmlns:a16="http://schemas.microsoft.com/office/drawing/2014/main" id="{C39B6345-3412-49AE-9163-17EF1B516C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6783" y="1374961"/>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33DFB9-6988-4344-983B-96DF18BECB40}"/>
              </a:ext>
            </a:extLst>
          </p:cNvPr>
          <p:cNvSpPr/>
          <p:nvPr/>
        </p:nvSpPr>
        <p:spPr>
          <a:xfrm>
            <a:off x="767938" y="1651309"/>
            <a:ext cx="2647616" cy="907171"/>
          </a:xfrm>
          <a:prstGeom prst="rect">
            <a:avLst/>
          </a:prstGeom>
        </p:spPr>
        <p:txBody>
          <a:bodyPr wrap="square">
            <a:spAutoFit/>
          </a:bodyPr>
          <a:lstStyle/>
          <a:p>
            <a:r>
              <a:rPr lang="en-US" dirty="0">
                <a:latin typeface="Segoe UI" panose="020B0502040204020203" pitchFamily="34" charset="0"/>
              </a:rPr>
              <a:t>Win7 only works with </a:t>
            </a:r>
            <a:r>
              <a:rPr lang="en-US">
                <a:latin typeface="Segoe UI" panose="020B0502040204020203" pitchFamily="34" charset="0"/>
              </a:rPr>
              <a:t>Personal pools</a:t>
            </a:r>
          </a:p>
          <a:p>
            <a:endParaRPr lang="en-US" b="0" i="0" dirty="0">
              <a:effectLst/>
              <a:latin typeface="Segoe UI" panose="020B0502040204020203" pitchFamily="34" charset="0"/>
            </a:endParaRPr>
          </a:p>
        </p:txBody>
      </p:sp>
    </p:spTree>
    <p:extLst>
      <p:ext uri="{BB962C8B-B14F-4D97-AF65-F5344CB8AC3E}">
        <p14:creationId xmlns:p14="http://schemas.microsoft.com/office/powerpoint/2010/main" val="23746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6740" y="1011198"/>
            <a:ext cx="11018520" cy="5182957"/>
          </a:xfrm>
        </p:spPr>
        <p:txBody>
          <a:bodyPr/>
          <a:lstStyle/>
          <a:p>
            <a:r>
              <a:rPr lang="en-US" sz="1800" dirty="0"/>
              <a:t>Login to the VM you just created and configure it how you like </a:t>
            </a:r>
          </a:p>
          <a:p>
            <a:r>
              <a:rPr lang="en-US" sz="1800" dirty="0"/>
              <a:t>Guides: </a:t>
            </a:r>
            <a:endParaRPr lang="en-US" sz="1800" dirty="0">
              <a:hlinkClick r:id="rId2"/>
            </a:endParaRPr>
          </a:p>
          <a:p>
            <a:pPr lvl="1"/>
            <a:r>
              <a:rPr lang="en-US" sz="1400" u="sng" dirty="0">
                <a:hlinkClick r:id="rId2"/>
              </a:rPr>
              <a:t>Software preparation and installation</a:t>
            </a:r>
            <a:r>
              <a:rPr lang="en-US" sz="1400" dirty="0"/>
              <a:t> – MS Guidance</a:t>
            </a:r>
          </a:p>
          <a:p>
            <a:pPr lvl="1"/>
            <a:r>
              <a:rPr lang="en-US" sz="1400" dirty="0">
                <a:hlinkClick r:id="rId3"/>
              </a:rPr>
              <a:t>https://www.robinhobo.com/how-to-create-a-custom-windows-10-multi-user-image-with-lob-applications-for-windows-virtual-desktop-preview-wvd-hostpool-deployments/</a:t>
            </a:r>
            <a:r>
              <a:rPr lang="en-US" sz="1400" dirty="0"/>
              <a:t> (3</a:t>
            </a:r>
            <a:r>
              <a:rPr lang="en-US" sz="1400" baseline="30000" dirty="0"/>
              <a:t>rd</a:t>
            </a:r>
            <a:r>
              <a:rPr lang="en-US" sz="1400" dirty="0"/>
              <a:t> party, but great!)</a:t>
            </a:r>
          </a:p>
          <a:p>
            <a:r>
              <a:rPr lang="en-US" sz="2000" dirty="0"/>
              <a:t>Key configs:</a:t>
            </a:r>
          </a:p>
          <a:p>
            <a:pPr lvl="1"/>
            <a:r>
              <a:rPr lang="en-US" sz="1400" dirty="0"/>
              <a:t>VERY important to get Office &amp; OneDrive deployed </a:t>
            </a:r>
            <a:r>
              <a:rPr lang="en-US" sz="1400" b="1" dirty="0"/>
              <a:t>per-machine</a:t>
            </a:r>
          </a:p>
          <a:p>
            <a:pPr lvl="2"/>
            <a:r>
              <a:rPr lang="en-US" sz="1100" dirty="0">
                <a:hlinkClick r:id="rId4"/>
              </a:rPr>
              <a:t>Install OneDrive in per-machine mode</a:t>
            </a:r>
            <a:endParaRPr lang="en-US" sz="1100" dirty="0"/>
          </a:p>
          <a:p>
            <a:pPr lvl="2"/>
            <a:r>
              <a:rPr lang="en-US" sz="1100" dirty="0">
                <a:hlinkClick r:id="rId5"/>
              </a:rPr>
              <a:t>Install Office in shared computer activation mode</a:t>
            </a:r>
            <a:endParaRPr lang="en-US" sz="1100" dirty="0"/>
          </a:p>
          <a:p>
            <a:pPr lvl="1"/>
            <a:r>
              <a:rPr lang="en-US" sz="1400" dirty="0"/>
              <a:t>VERY important to register VM with Azure-based KMS</a:t>
            </a:r>
          </a:p>
          <a:p>
            <a:pPr lvl="2"/>
            <a:r>
              <a:rPr lang="en-US" sz="1100" dirty="0"/>
              <a:t>Code:  </a:t>
            </a:r>
            <a:r>
              <a:rPr lang="en-US" sz="1100" dirty="0">
                <a:solidFill>
                  <a:srgbClr val="0000FF"/>
                </a:solidFill>
                <a:latin typeface="Lucida Console" panose="020B0609040504020204" pitchFamily="49" charset="0"/>
              </a:rPr>
              <a:t>Invoke-Expression</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\system32\cscript.exe </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\system32\slmgr.vbs /</a:t>
            </a:r>
            <a:r>
              <a:rPr lang="en-US" sz="1100" dirty="0" err="1">
                <a:solidFill>
                  <a:srgbClr val="8B0000"/>
                </a:solidFill>
                <a:latin typeface="Lucida Console" panose="020B0609040504020204" pitchFamily="49" charset="0"/>
              </a:rPr>
              <a:t>skms</a:t>
            </a:r>
            <a:r>
              <a:rPr lang="en-US" sz="1100" dirty="0">
                <a:solidFill>
                  <a:srgbClr val="8B0000"/>
                </a:solidFill>
                <a:latin typeface="Lucida Console" panose="020B0609040504020204" pitchFamily="49" charset="0"/>
              </a:rPr>
              <a:t> kms.core.windows.net:1688" </a:t>
            </a:r>
            <a:endParaRPr lang="en-US" sz="1100" dirty="0"/>
          </a:p>
          <a:p>
            <a:pPr lvl="2"/>
            <a:r>
              <a:rPr lang="en-US" sz="1100" dirty="0"/>
              <a:t>DO NOT EVER activate manually w/an on-prem, non-multi-user Key (it will change VM forever to single-user)</a:t>
            </a:r>
          </a:p>
          <a:p>
            <a:pPr lvl="1"/>
            <a:r>
              <a:rPr lang="en-US" sz="1400" dirty="0"/>
              <a:t>Don’t forget your GPU drivers: </a:t>
            </a:r>
            <a:r>
              <a:rPr lang="en-US" sz="1400" dirty="0">
                <a:hlinkClick r:id="rId6"/>
              </a:rPr>
              <a:t>https://docs.microsoft.com/en-us/azure/virtual-desktop/configure-vm-gpu</a:t>
            </a:r>
            <a:r>
              <a:rPr lang="en-US" sz="1400" dirty="0"/>
              <a:t> </a:t>
            </a:r>
          </a:p>
          <a:p>
            <a:r>
              <a:rPr lang="en-US" sz="1800" dirty="0"/>
              <a:t>Popular Add-Ons:</a:t>
            </a:r>
          </a:p>
          <a:p>
            <a:pPr lvl="1"/>
            <a:r>
              <a:rPr lang="en-US" sz="1400" dirty="0"/>
              <a:t>FSLogix agent to achieve persistent user experience across VMs (Profile and Office cache)</a:t>
            </a:r>
          </a:p>
          <a:p>
            <a:pPr lvl="1"/>
            <a:r>
              <a:rPr lang="en-US" sz="1400" dirty="0"/>
              <a:t>WVD Full client to put Remote Apps in the Start Menu</a:t>
            </a:r>
          </a:p>
          <a:p>
            <a:pPr lvl="1"/>
            <a:r>
              <a:rPr lang="en-US" sz="1400" dirty="0"/>
              <a:t>Institutional antivirus</a:t>
            </a:r>
          </a:p>
          <a:p>
            <a:pPr lvl="1"/>
            <a:r>
              <a:rPr lang="en-US" sz="1400" dirty="0"/>
              <a:t>Management / monitoring tools</a:t>
            </a:r>
          </a:p>
          <a:p>
            <a:pPr lvl="1"/>
            <a:r>
              <a:rPr lang="en-US" sz="1400" dirty="0">
                <a:hlinkClick r:id="rId7"/>
              </a:rPr>
              <a:t>Sepago Agent </a:t>
            </a:r>
            <a:r>
              <a:rPr lang="en-US" sz="1400" dirty="0"/>
              <a:t>for monitoring VMs</a:t>
            </a:r>
          </a:p>
          <a:p>
            <a:pPr lvl="1"/>
            <a:r>
              <a:rPr lang="en-US" sz="1400" dirty="0">
                <a:hlinkClick r:id="rId8"/>
              </a:rPr>
              <a:t>Nerdio for Azure </a:t>
            </a:r>
            <a:r>
              <a:rPr lang="en-US" sz="1400" dirty="0"/>
              <a:t>– WVD management, imaging, and deployment management tools</a:t>
            </a:r>
          </a:p>
        </p:txBody>
      </p:sp>
    </p:spTree>
    <p:extLst>
      <p:ext uri="{BB962C8B-B14F-4D97-AF65-F5344CB8AC3E}">
        <p14:creationId xmlns:p14="http://schemas.microsoft.com/office/powerpoint/2010/main" val="13701977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2.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8057</Words>
  <Application>Microsoft Office PowerPoint</Application>
  <PresentationFormat>Widescreen</PresentationFormat>
  <Paragraphs>1040</Paragraphs>
  <Slides>84</Slides>
  <Notes>32</Notes>
  <HiddenSlides>1</HiddenSlides>
  <MMClips>4</MMClips>
  <ScaleCrop>false</ScaleCrop>
  <HeadingPairs>
    <vt:vector size="8" baseType="variant">
      <vt:variant>
        <vt:lpstr>Fonts Used</vt:lpstr>
      </vt:variant>
      <vt:variant>
        <vt:i4>21</vt:i4>
      </vt:variant>
      <vt:variant>
        <vt:lpstr>Theme</vt:lpstr>
      </vt:variant>
      <vt:variant>
        <vt:i4>15</vt:i4>
      </vt:variant>
      <vt:variant>
        <vt:lpstr>Embedded OLE Servers</vt:lpstr>
      </vt:variant>
      <vt:variant>
        <vt:i4>1</vt:i4>
      </vt:variant>
      <vt:variant>
        <vt:lpstr>Slide Titles</vt:lpstr>
      </vt:variant>
      <vt:variant>
        <vt:i4>84</vt:i4>
      </vt:variant>
    </vt:vector>
  </HeadingPairs>
  <TitlesOfParts>
    <vt:vector size="121" baseType="lpstr">
      <vt:lpstr>Arial</vt:lpstr>
      <vt:lpstr>Arial Nova</vt:lpstr>
      <vt:lpstr>Calibri</vt:lpstr>
      <vt:lpstr>Calibri Light</vt:lpstr>
      <vt:lpstr>Citrix New Sans</vt:lpstr>
      <vt:lpstr>Citrix New Sans Light</vt:lpstr>
      <vt:lpstr>Consolas</vt:lpstr>
      <vt:lpstr>Courier New</vt:lpstr>
      <vt:lpstr>Helvetica Neue Medium</vt:lpstr>
      <vt:lpstr>Lucida Console</vt:lpstr>
      <vt:lpstr>Metropolis</vt:lpstr>
      <vt:lpstr>Segoe Light</vt:lpstr>
      <vt:lpstr>Segoe Pro Light</vt:lpstr>
      <vt:lpstr>Segoe Pro Semibold</vt:lpstr>
      <vt:lpstr>Segoe UI</vt:lpstr>
      <vt:lpstr>Segoe UI Light</vt:lpstr>
      <vt:lpstr>Segoe UI Light (Headings)</vt:lpstr>
      <vt:lpstr>Segoe UI Semibold</vt:lpstr>
      <vt:lpstr>Segoe UI Semilight</vt:lpstr>
      <vt:lpstr>Wingdings</vt:lpstr>
      <vt:lpstr>Wingdings 2</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Appendices</vt:lpstr>
      <vt:lpstr>WVD POC Notes From the Field</vt:lpstr>
      <vt:lpstr>WVD Notes from the Field – POC Prep</vt:lpstr>
      <vt:lpstr>WVD Notes from the Field – PoC Success List</vt:lpstr>
      <vt:lpstr>Deploy Common Names across OU’s, GPO’s, Resource Groups, HostPools &amp; VM Names in AD</vt:lpstr>
      <vt:lpstr>Allow Office Activation to Roam w/User</vt:lpstr>
      <vt:lpstr>Plan to build a Gold Image VM from Scratch – Choose the Correct OS</vt:lpstr>
      <vt:lpstr>Gold Image Build - Customize the VM</vt:lpstr>
      <vt:lpstr>Gold Image Build - Turn the VM Into an Azure Image</vt:lpstr>
      <vt:lpstr>Profile IOPS Planning Guidance</vt:lpstr>
      <vt:lpstr>WVD Best Practices</vt:lpstr>
      <vt:lpstr>Short List of WVD Best Practices (1 of 3)</vt:lpstr>
      <vt:lpstr>Short List of WVD Best Practices (2 of 3)</vt:lpstr>
      <vt:lpstr>PowerPoint Presentation</vt:lpstr>
      <vt:lpstr>Short List of WVD Best Practices (3 of 3)</vt:lpstr>
      <vt:lpstr>Manage Windows 10 multi-session via Endpoint Manager (MECM)</vt:lpstr>
      <vt:lpstr>Add registry key to activate office 365 without local admin rights </vt:lpstr>
      <vt:lpstr>PowerPoint Presentation</vt:lpstr>
      <vt:lpstr>Sustainment / Refinement Steps</vt:lpstr>
      <vt:lpstr>Create a Custom URL for your WVD Deployment</vt:lpstr>
      <vt:lpstr>Build a Custom WVD Deployment Template (raw)</vt:lpstr>
      <vt:lpstr>Adjust Idle Session Logoff</vt:lpstr>
      <vt:lpstr>Set A Time Zone GPO https://dennisspan.com/configuring-the-time-zone-and-code-page-with-group-policy/</vt:lpstr>
      <vt:lpstr>Scale based on schedule and load</vt:lpstr>
      <vt:lpstr>Scaling Windows Virtual Desktop with Azure Automation</vt:lpstr>
      <vt:lpstr>Scaling up and Down and/or Adding Hosts to WVD</vt:lpstr>
      <vt:lpstr>Optimizing load balancing</vt:lpstr>
      <vt:lpstr>Swapping in a New Gold Image for a Host Pool</vt:lpstr>
      <vt:lpstr>Make the banner for 'Access local resources' go away... </vt:lpstr>
      <vt:lpstr>Set WVD VM Time Zone via GPO &amp; Disable AAD Joins</vt:lpstr>
      <vt:lpstr>Allow iOS and macOS to log in with email (rather than the full URL)</vt:lpstr>
      <vt:lpstr>Set GPO for Disabling Shutdown Tracker</vt:lpstr>
      <vt:lpstr>Remove GPO for Logon Banner</vt:lpstr>
      <vt:lpstr>OneDrive Known Folder Move – modernize your profile</vt:lpstr>
      <vt:lpstr>Optimizing Costs – When to Use Reserved Instances</vt:lpstr>
      <vt:lpstr>WVD Client Details</vt:lpstr>
      <vt:lpstr>Clients</vt:lpstr>
      <vt:lpstr>Support for thin clients</vt:lpstr>
      <vt:lpstr>Client features</vt:lpstr>
      <vt:lpstr>Client feature: Dynamic resolution</vt:lpstr>
      <vt:lpstr>Client feature: Subset of monitors</vt:lpstr>
      <vt:lpstr>Microsoft Teams support</vt:lpstr>
      <vt:lpstr>Microsoft Teams support</vt:lpstr>
      <vt:lpstr>PowerPoint Presentation</vt:lpstr>
      <vt:lpstr>Client administration</vt:lpstr>
      <vt:lpstr>WVD vs. Azure Lab Services?</vt:lpstr>
      <vt:lpstr>Scenarios:  Lab Services and Windows Virtual Desktop</vt:lpstr>
      <vt:lpstr>Comparing Lab Services &amp; WVD</vt:lpstr>
      <vt:lpstr>WVD – Technical Innovation Detail</vt:lpstr>
      <vt:lpstr>Breadth Mode Deployments: Set-RdsHostPool [-TenantName] &lt;string&gt; [-Name] &lt;string&gt; [-BreadthFirstLoadBalancer] [-MaxSessionlimit &lt;int&gt;]    </vt:lpstr>
      <vt:lpstr>PowerPoint Presentation</vt:lpstr>
      <vt:lpstr>FSLogix Profile Management Detail</vt:lpstr>
      <vt:lpstr>PowerPoint Presentation</vt:lpstr>
      <vt:lpstr>PowerPoint Presentation</vt:lpstr>
      <vt:lpstr>PowerPoint Presentation</vt:lpstr>
      <vt:lpstr>PowerPoint Presentation</vt:lpstr>
      <vt:lpstr>PowerPoint Presentation</vt:lpstr>
      <vt:lpstr>PowerPoint Presentation</vt:lpstr>
      <vt:lpstr>WVD Azure PaaS Services</vt:lpstr>
      <vt:lpstr>What Makes Windows Virtual Desktop (WVD) Unique? No More “Big Iron” Server Farms </vt:lpstr>
      <vt:lpstr>What Makes Windows Virtual Desktop (WVD) Unique? No More “Big Iron” Server Farms </vt:lpstr>
      <vt:lpstr>WVD Partner Solutions</vt:lpstr>
      <vt:lpstr>Windows Virtual Desktop Partner Ecosystem</vt:lpstr>
      <vt:lpstr>Partnership with Citrix   WVD + Citrix Cloud solutions Now generally available worldwide</vt:lpstr>
      <vt:lpstr>Because You Asked: Where Is Citrix in All of This?</vt:lpstr>
      <vt:lpstr>Citrix Extends Windows Virtual Desktop</vt:lpstr>
      <vt:lpstr>PowerPoint Presentation</vt:lpstr>
      <vt:lpstr>PowerPoint Presentation</vt:lpstr>
      <vt:lpstr>Partnership with VMware   Timeline for support of WVD + Horizon Cloud on Azure solutions: Tech preview: End of CY 2019 GA: Early CY 2020</vt:lpstr>
      <vt:lpstr>Horizon Cloud on Microsoft Azure</vt:lpstr>
      <vt:lpstr>VMware Horizon Cloud on Microsoft Azure</vt:lpstr>
      <vt:lpstr>Windows Virtual Desktop – Connections to  Azure AD &amp; AD</vt:lpstr>
      <vt:lpstr>Portal Login</vt:lpstr>
      <vt:lpstr>User Experience – Chrome Browser on Win10 Client</vt:lpstr>
      <vt:lpstr>WVD Management Recommendations</vt:lpstr>
      <vt:lpstr>Master Image Management</vt:lpstr>
      <vt:lpstr>Patch Management</vt:lpstr>
      <vt:lpstr>Video and graphics improvements</vt:lpstr>
      <vt:lpstr>Device redirection</vt:lpstr>
      <vt:lpstr>WVD Roles &amp; PowerShell Reference</vt:lpstr>
      <vt:lpstr>Management – Ships w/new WVD PowerShell</vt:lpstr>
      <vt:lpstr>Ships w/built-in RDS roles</vt:lpstr>
      <vt:lpstr>Windows 7 on WVD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2020-06-01T19:49:29Z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